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59" r:id="rId6"/>
    <p:sldId id="272" r:id="rId7"/>
    <p:sldId id="265" r:id="rId8"/>
    <p:sldId id="266" r:id="rId9"/>
    <p:sldId id="262" r:id="rId10"/>
    <p:sldId id="267" r:id="rId11"/>
    <p:sldId id="268" r:id="rId12"/>
    <p:sldId id="260" r:id="rId13"/>
    <p:sldId id="269" r:id="rId14"/>
  </p:sldIdLst>
  <p:sldSz cx="18288000" cy="10287000"/>
  <p:notesSz cx="6797675" cy="9926638"/>
  <p:embeddedFontLst>
    <p:embeddedFont>
      <p:font typeface="함초롬돋움" panose="020B0604000101010101" pitchFamily="34" charset="-128"/>
      <p:regular r:id="rId16"/>
      <p:bold r:id="rId17"/>
    </p:embeddedFont>
    <p:embeddedFont>
      <p:font typeface="맑은 고딕" panose="020B0503020000020004" pitchFamily="34" charset="-12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E5FF"/>
    <a:srgbClr val="EAF2FF"/>
    <a:srgbClr val="8F9CD1"/>
    <a:srgbClr val="00074E"/>
    <a:srgbClr val="4A5B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86404" autoAdjust="0"/>
  </p:normalViewPr>
  <p:slideViewPr>
    <p:cSldViewPr>
      <p:cViewPr varScale="1">
        <p:scale>
          <a:sx n="90" d="100"/>
          <a:sy n="90" d="100"/>
        </p:scale>
        <p:origin x="170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59E9C-7059-4AD4-9C47-52123490290E}" type="datetimeFigureOut">
              <a:rPr lang="ko-KR" altLang="en-US" smtClean="0"/>
              <a:t>2025. 3. 25.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DDB77-391E-4F73-8450-36BFF5EA56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329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buNone/>
            </a:pP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안녕하세요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저는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NHN Academy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광주 캠퍼스에서 </a:t>
            </a:r>
            <a:r>
              <a:rPr lang="ko-KR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백엔드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개발 과정과 프로젝트 인증 과정을 수료한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기 대표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NHN </a:t>
            </a:r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Injeinc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송학현입니다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buNone/>
            </a:pP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오늘은 제가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NHN Academy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연수생 시절 쌓은 다양한 경험을 바탕으로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3</a:t>
            </a:r>
            <a:r>
              <a:rPr lang="ko-KR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년차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개발자로서 어떻게 성장해왔는지 그 과정을 여러분께 말씀드리고자 합니다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DDB77-391E-4F73-8450-36BFF5EA56F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41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buNone/>
            </a:pPr>
            <a:r>
              <a:rPr lang="ko-KR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이외에도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NHN Cloud Online Contact </a:t>
            </a:r>
            <a:r>
              <a:rPr lang="ko-KR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콘텐츠 검색 모듈 개편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NHN Cloud </a:t>
            </a:r>
            <a:r>
              <a:rPr lang="en-US" altLang="ko-KR" sz="12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AppPaaS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(</a:t>
            </a:r>
            <a:r>
              <a:rPr lang="en-US" altLang="ko-KR" sz="12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FrontEnd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) </a:t>
            </a:r>
            <a:r>
              <a:rPr lang="ko-KR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서비스 개발 등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NHN </a:t>
            </a:r>
            <a:r>
              <a:rPr lang="ko-KR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전사환경에서 진행된 다양한 프로젝트에 참여해 왔습니다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특히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팀 </a:t>
            </a:r>
            <a:r>
              <a:rPr lang="ko-KR" altLang="ko-KR" sz="12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매니징과</a:t>
            </a:r>
            <a:r>
              <a:rPr lang="ko-KR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크리티컬한</a:t>
            </a:r>
            <a:r>
              <a:rPr lang="ko-KR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이슈 해결에 주도적으로 나서 프로젝트의 안정성과 성과에 큰 기여를 하고 있습니다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/>
            <a:r>
              <a:rPr lang="ko-KR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또한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 NHN Cloud Veritas Backup(BaaS) </a:t>
            </a:r>
            <a:r>
              <a:rPr lang="ko-KR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서비스 </a:t>
            </a:r>
            <a:r>
              <a:rPr lang="ko-KR" altLang="ko-KR" sz="12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백엔드</a:t>
            </a:r>
            <a:r>
              <a:rPr lang="ko-KR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개발 및 </a:t>
            </a:r>
            <a:r>
              <a:rPr lang="ko-KR" altLang="ko-KR" sz="12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리드로서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많은 시행착오를 토대로 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CI/CD </a:t>
            </a:r>
            <a:r>
              <a:rPr lang="ko-KR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파이프라인을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NHN </a:t>
            </a:r>
            <a:r>
              <a:rPr lang="ko-KR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전사 표준에 맞춰 구축하고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</a:p>
          <a:p>
            <a:pPr algn="just" latinLnBrk="1"/>
            <a:r>
              <a:rPr lang="ko-KR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부족했던 표준 가이드를 직접 작성하여 이를 법인 공식 </a:t>
            </a:r>
            <a:r>
              <a:rPr lang="ko-KR" altLang="ko-KR" sz="12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기술블로그에</a:t>
            </a:r>
            <a:r>
              <a:rPr lang="ko-KR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기고함으로써 사내 개발 문화 개선에도 적극적으로 기여하고 있습니다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DDB77-391E-4F73-8450-36BFF5EA56F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22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저는 또한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약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2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년이라는 짧은 경력 기간 동안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NHN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전사 공식 홍보페이지에 두 차례 소개되고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언론 인터뷰 경험도 쌓았습니다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매년 회사의 공식 발표자로 활동하며 신입 개발자 멘토링에도 참여하여 회사의 브랜드와 비즈니스 가치를 높이는 데 일조하고 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특히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NHN Academy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의 공식 주니어 멘토로도 활동하면서 후배 개발자들에게 아카데미의 교육 노하우와 현업 경험을 적극적으로 전달하고 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DDB77-391E-4F73-8450-36BFF5EA56F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014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저는 이렇듯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연차에 무관하게 개발자로서 필요한 기술적인 역량을 끌어올리는 것은 물론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더 나아가 어떻게 하면 더 잘 만들 수 있을까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?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어떻게 하면 더 효율적으로 일할 수 있을까 라는 고민이 많습니다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이런 고민을 제 스스로에게 </a:t>
            </a:r>
            <a:r>
              <a:rPr lang="ko-KR" altLang="en-US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한정짓지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않고 저의 팀원 모두가 문제 해결이라는 본질에 집중하며 같이 잘 할 수 있도록 기반을 마련하고 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앞으로도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NHN Academy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에서 배운 탄탄한 기본기와 협업 역량을 바탕으로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동료들과 함께 성장하는 개발 문화를 만들어 가고 싶습니다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더 나아가 회사와 팀의 발전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그리고 업계 전반의 기술 발전에 기여하는 개발자로서 계속 정진해 나갈 것입니다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DDB77-391E-4F73-8450-36BFF5EA56F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240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크게 저에 대한 소개부터 대학생 시절 개발자를 꿈꾸던 제가 어떻게 </a:t>
            </a:r>
            <a:r>
              <a:rPr kumimoji="1" lang="en-US" altLang="ko-KR" dirty="0"/>
              <a:t>NHN Academy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합류하게 됐는지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연수생으로 최종 프로젝트 과정까지 어떻게 </a:t>
            </a:r>
            <a:r>
              <a:rPr kumimoji="1" lang="ko-KR" altLang="en-US" dirty="0" err="1"/>
              <a:t>나아갔는지와</a:t>
            </a:r>
            <a:r>
              <a:rPr kumimoji="1" lang="ko-KR" altLang="en-US" dirty="0"/>
              <a:t> 모든 과정 수료 후 저의 취업과 현업에서의 업무 성과를 말씀드리고자 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DDB77-391E-4F73-8450-36BFF5EA56F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13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저에 대해 다시한번 소개하도록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DDB77-391E-4F73-8450-36BFF5EA56F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577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저는 조선대학교 컴퓨터공학과 재학 중 다른 학생들보단 빠르게 개발자라는 진로를 선택했고 스스로 개발을 시작하다 국내에서 대표적인 개발회사의 채용공고를 바탕으로 어떤 것들이 필요한지 많은 준비를 하던 학생이었습니다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사용자 눈에 보이는 </a:t>
            </a:r>
            <a:r>
              <a:rPr kumimoji="1" lang="ko-KR" altLang="en-US" dirty="0" err="1"/>
              <a:t>프론트엔드</a:t>
            </a:r>
            <a:r>
              <a:rPr kumimoji="1" lang="ko-KR" altLang="en-US" dirty="0"/>
              <a:t> 영역보단 학부시절에서 배우는 전산학 지식을 개발에 어떻게 접목되는지 많은 궁금증이 있었고 제가 </a:t>
            </a:r>
            <a:r>
              <a:rPr kumimoji="1" lang="ko-KR" altLang="en-US" dirty="0" err="1"/>
              <a:t>흥미있던</a:t>
            </a:r>
            <a:r>
              <a:rPr kumimoji="1" lang="ko-KR" altLang="en-US" dirty="0"/>
              <a:t> 분야는 </a:t>
            </a:r>
            <a:r>
              <a:rPr kumimoji="1" lang="ko-KR" altLang="en-US" dirty="0" err="1"/>
              <a:t>백엔드</a:t>
            </a:r>
            <a:r>
              <a:rPr kumimoji="1" lang="ko-KR" altLang="en-US" dirty="0"/>
              <a:t> 영역이라 불리는 서버 개발이었습니다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저는 조선대학교와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SW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전문인재양성사업의 일환으로 진행 중인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NHN Academy</a:t>
            </a:r>
            <a:r>
              <a:rPr lang="ko-KR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에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대해 교내 홍보를 통해 알게 되었고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국내 다른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SW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교육 기관과의 차이점은 무엇인지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교육 과정은 어떤 방식으로 이루어지는지 등을 사전 설명회를 통해 자세히 들을 수 있었습니다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개인적으로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Java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와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Spring Framework</a:t>
            </a:r>
            <a:r>
              <a:rPr lang="ko-KR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주력으로 공부하던 중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지리적인 한계를 해소하며 현직 전문가들께 직접 피드백을 받을 수 있다는 점에 큰 매력을 느껴 테스트에 응시하게 되었고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이후 합류하여 교육을 수료하였습니다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IT 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생태계는 보통 학부시절부터 현업 개발까지 모두 수도권에서 오프라인 커뮤니티가 활성화 되어있는데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스스로 공부하는 제 입장에선 저의 역량 레벨이 </a:t>
            </a:r>
            <a:r>
              <a:rPr lang="ko-KR" altLang="en-US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어느정도인지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제대로 확인할 수 있었던 기회였다 생각합니다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DDB77-391E-4F73-8450-36BFF5EA56F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493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buNone/>
            </a:pP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NHN Academy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의 교육 과정은 크게 세 단계로 구성되어 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누구나 신청할 수 있는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Advanced Java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과정을 통해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Java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의 기초를 다진 뒤 테스트를 통해 본 과정인 </a:t>
            </a:r>
            <a:r>
              <a:rPr lang="ko-KR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백엔드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개발 과정으로 넘어가게 됩니다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buNone/>
            </a:pP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약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4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개월 동안 진행되는 </a:t>
            </a:r>
            <a:r>
              <a:rPr lang="ko-KR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백엔드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과정에서는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Java, Spring Framework, MySQL, Cloud Computing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등 다양한 기술을 학습하고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프로젝트를 진행하며 실제 업무 환경에서 요구되는 경험을 쌓을 수 있었습니다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buNone/>
            </a:pP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교육은 매우 체계적이고 실습 위주로 이루어졌습니다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NHN Academy </a:t>
            </a:r>
            <a:r>
              <a:rPr lang="ko-KR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멘토진과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NHN </a:t>
            </a:r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Dooray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소속의 수석 개발자님들께서 학생들의 이해도를 매주 꼼꼼히 체크해 주셨고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과제를 통해 실습 기회를 풍부하게 제공해 주셨습니다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/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제출한 과제에 대해서는 코드 리뷰와 함께 구체적인 피드백을 받을 수 있어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학습 효과를 극대화할 수 있었습니다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DDB77-391E-4F73-8450-36BFF5EA56F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39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교육과정과 별개로도 </a:t>
            </a:r>
            <a:r>
              <a:rPr lang="en-US" altLang="ko-KR" dirty="0"/>
              <a:t>IT </a:t>
            </a:r>
            <a:r>
              <a:rPr lang="ko-KR" altLang="en-US" dirty="0"/>
              <a:t>업계엔 개발 영역만이 있지 않습니다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IT </a:t>
            </a:r>
            <a:r>
              <a:rPr lang="ko-KR" altLang="en-US" dirty="0"/>
              <a:t>생태계 전반의 인사이트를 얻을 수 있도록 조선대와 </a:t>
            </a:r>
            <a:r>
              <a:rPr lang="en-US" altLang="ko-KR" dirty="0"/>
              <a:t>NHN Academy</a:t>
            </a:r>
            <a:r>
              <a:rPr lang="ko-KR" altLang="en-US" dirty="0" err="1"/>
              <a:t>에선</a:t>
            </a:r>
            <a:r>
              <a:rPr lang="ko-KR" altLang="en-US" dirty="0"/>
              <a:t> 외부 전문가를 초청하여 다양한 </a:t>
            </a:r>
            <a:r>
              <a:rPr lang="ko-KR" altLang="en-US" dirty="0" err="1"/>
              <a:t>직군에</a:t>
            </a:r>
            <a:r>
              <a:rPr lang="ko-KR" altLang="en-US" dirty="0"/>
              <a:t> 대한 이해와 이력서 및 면접 특강으로 최신 채용 트렌드와 면접 노하우를 쌓을 수 있는 기회도 제공해주었습니다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특히나 판교에 위치한 </a:t>
            </a:r>
            <a:r>
              <a:rPr lang="en-US" altLang="ko-KR" dirty="0"/>
              <a:t>NHN </a:t>
            </a:r>
            <a:r>
              <a:rPr lang="ko-KR" altLang="en-US" dirty="0"/>
              <a:t>본사인 </a:t>
            </a:r>
            <a:r>
              <a:rPr lang="ko-KR" altLang="en-US" dirty="0" err="1"/>
              <a:t>플레이뮤지엄에</a:t>
            </a:r>
            <a:r>
              <a:rPr lang="ko-KR" altLang="en-US" dirty="0"/>
              <a:t> 직접 기업 탐방 기회도 제공해주어 저 또한 이 회사에 꼭 들어가고 싶었습니다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DDB77-391E-4F73-8450-36BFF5EA56F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671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저는 앞서 말씀했듯이 연수생으로 합류하기 전 스스로 개발을 해왔던 </a:t>
            </a:r>
            <a:r>
              <a:rPr kumimoji="1" lang="ko-KR" altLang="en-US" dirty="0" err="1"/>
              <a:t>학생이다보니</a:t>
            </a:r>
            <a:r>
              <a:rPr kumimoji="1" lang="ko-KR" altLang="en-US" dirty="0"/>
              <a:t> 다른 동료들에 비해선 교육과정에 대한 이해도가 </a:t>
            </a:r>
            <a:r>
              <a:rPr kumimoji="1" lang="ko-KR" altLang="en-US" dirty="0" err="1"/>
              <a:t>높은편이었습니다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그렇기에 연수생 시절 좀 더 </a:t>
            </a:r>
            <a:r>
              <a:rPr kumimoji="1" lang="ko-KR" altLang="en-US" dirty="0" err="1"/>
              <a:t>의미있는</a:t>
            </a:r>
            <a:r>
              <a:rPr kumimoji="1" lang="ko-KR" altLang="en-US" dirty="0"/>
              <a:t> 시간을 보내기 위해 동료들과 소통하는 식으로 제가 제대로 알고 있는지 스스로 점검을 많이 했던 것 같네요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NHN </a:t>
            </a:r>
            <a:r>
              <a:rPr kumimoji="1" lang="en-US" altLang="ko-KR" dirty="0" err="1"/>
              <a:t>Dooray</a:t>
            </a:r>
            <a:r>
              <a:rPr kumimoji="1" lang="ko-KR" altLang="en-US" dirty="0"/>
              <a:t>에서 제공되는 </a:t>
            </a:r>
            <a:r>
              <a:rPr kumimoji="1" lang="ko-KR" altLang="en-US" dirty="0" err="1"/>
              <a:t>협업툴과</a:t>
            </a:r>
            <a:r>
              <a:rPr kumimoji="1" lang="ko-KR" altLang="en-US" dirty="0"/>
              <a:t> 메신저를 활용하여 자체적인 </a:t>
            </a:r>
            <a:r>
              <a:rPr kumimoji="1" lang="en-US" altLang="ko-KR" dirty="0"/>
              <a:t>Q&amp;A</a:t>
            </a:r>
            <a:r>
              <a:rPr kumimoji="1" lang="ko-KR" altLang="en-US" dirty="0"/>
              <a:t>도 많이 진행했습니다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이전 장에서 보여드린 본과정의 커리큘럼 기간엔 이런 시간을 보냈습니다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DDB77-391E-4F73-8450-36BFF5EA56F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415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buNone/>
            </a:pP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 모든 과정에선 다음과 같은 교육방식으로 진행됐고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저 또한 주입식 교육으로 시간을 쓰고 싶지 않았습니다</a:t>
            </a:r>
            <a:r>
              <a:rPr lang="en-US" altLang="ko-KR" sz="1800" kern="10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R" altLang="en-US" sz="1800" kern="10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endParaRPr lang="en-US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buNone/>
            </a:pPr>
            <a:endParaRPr lang="en-US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buNone/>
            </a:pPr>
            <a:r>
              <a:rPr lang="ko-KR" altLang="en-US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본과정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이후 최종 평가에서 합격한 수강생들은 프로젝트 인증 과정으로 넘어가게 되는데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각 기수마다 주제는 조금씩 다르지만 대체로 온라인 쇼핑몰 서비스처럼 실제 운영되는 서비스를 애자일 스크럼 방식으로 팀 단위로 개발합니다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buNone/>
            </a:pP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각 팀은 스크럼마스터를 중심으로 역할을 분담하여 매일 스크럼 회의를 진행하고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팀원들은 각자 맡은 도메인과 특화 기술에 대해 공유하고 협의하며 일정을 조정해 나갑니다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buNone/>
            </a:pP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매 스크럼 회의에는 아카데미의 멘토님들이 참여해 프로젝트가 더 나은 방향으로 진행될 수 있도록 많은 조언을 해 주셨습니다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buNone/>
            </a:pP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buNone/>
            </a:pP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저는 </a:t>
            </a:r>
            <a:r>
              <a:rPr lang="ko-KR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스크럼마스터로서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프로젝트를 수행하였고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제한된 시간 내에 처음 접해보는 기술들을 빠르게 습득해야 하는 동시에 팀원들의 일정과 역할을 조율하는 일이 쉽지만은 않았습니다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buNone/>
            </a:pP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하지만 팀원들 모두가 </a:t>
            </a:r>
            <a:r>
              <a:rPr lang="ko-KR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팔로워가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아닌 ‘각자가 </a:t>
            </a:r>
            <a:r>
              <a:rPr lang="ko-KR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리더’라는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마음가짐으로 임해주었고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어려움이 있을 때는 함께 고민하며 해결책을 모색했습니다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buNone/>
            </a:pP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또한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멘토님들께서는 늦은 밤에도 적극적으로 피드백을 주시며 학습 방향을 제시해 주셨기에 프로젝트를 성공적으로 완수할 수 있었습니다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 결과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NHN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본사에서 진행한 최종 발표회에서도 좋은 평가를 받았습니다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buNone/>
            </a:pP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이처럼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NHN Academy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는 일방적인 주입식 교육이 아니라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학생들 스스로 협업하고 고민할 수 있는 환경을 조성해 주었습니다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/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덕분에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7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개월이라는 교육 기간 동안 지방에서는 경험하기 힘든 ‘동료와의 동반 </a:t>
            </a:r>
            <a:r>
              <a:rPr lang="ko-KR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성장’을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체감할 수 있었고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기본기를 탄탄히 다지며 문제 해결 능력도 크게 향상시킬 수 있었습니다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DDB77-391E-4F73-8450-36BFF5EA56F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387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buNone/>
            </a:pP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최근 국내 빅테크 기업을 중심으로 신입 개발자 채용 문이 좁아진 상황에서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실무에 가까운 프로젝트와 협업 경험은 개인의 경쟁력을 높이는 중요한 요소입니다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buNone/>
            </a:pP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NHN Academy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출신인 저와 동료들은 이러한 교육 방식을 통해 역량을 키울 수 있었고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 가치를 인정받아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NHN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비롯한 다양한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IT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기업에 입사하게 되었습니다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buNone/>
            </a:pP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buNone/>
            </a:pP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저는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2023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년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3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월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NHN Academy</a:t>
            </a:r>
            <a:r>
              <a:rPr lang="ko-KR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수료한 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현대자동차그룹과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NHN </a:t>
            </a:r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Injeinc</a:t>
            </a:r>
            <a:r>
              <a:rPr lang="ko-KR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에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합격하였고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5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월부터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NHN </a:t>
            </a:r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Injeinc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에서 신입 개발자로 근무하게 되었습니다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buNone/>
            </a:pP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교육 과정을 통해 배운 것들을 바탕으로 업무에 빠르게 적응하고 성장하기 위해 최선을 다해 왔습니다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buNone/>
            </a:pP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buNone/>
            </a:pP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현재는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NHN Cloud Veritas Backup (BaaS)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신규 서비스의 </a:t>
            </a:r>
            <a:r>
              <a:rPr lang="ko-KR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백엔드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개발 및 리더 역할을 맡고 있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범정부 프로젝트에서 재해 및 재난 상황 시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PB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단위로 데이터 백업 및 복구를 저희 서비스를 통해 수행하고 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buNone/>
            </a:pP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빠르면 올 하반기에 일반 사용자들도 사용할 수 있는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Public 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상품으로도 오픈 예정이니 많은 관심 부탁드립니다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DDB77-391E-4F73-8450-36BFF5EA56F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562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blog.naver.com/nhn_injeinc/223771985357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3.png"/><Relationship Id="rId5" Type="http://schemas.openxmlformats.org/officeDocument/2006/relationships/image" Target="../media/image3.png"/><Relationship Id="rId10" Type="http://schemas.openxmlformats.org/officeDocument/2006/relationships/image" Target="../media/image38.png"/><Relationship Id="rId4" Type="http://schemas.openxmlformats.org/officeDocument/2006/relationships/image" Target="../media/image6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1.png"/><Relationship Id="rId7" Type="http://schemas.openxmlformats.org/officeDocument/2006/relationships/image" Target="../media/image40.jpe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hyperlink" Target="https://www.nhn.com/pr/26041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inside.nhn.com/peoplenculture/238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4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2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4.jpeg"/><Relationship Id="rId5" Type="http://schemas.openxmlformats.org/officeDocument/2006/relationships/image" Target="../media/image3.png"/><Relationship Id="rId10" Type="http://schemas.openxmlformats.org/officeDocument/2006/relationships/image" Target="../media/image33.jpeg"/><Relationship Id="rId4" Type="http://schemas.openxmlformats.org/officeDocument/2006/relationships/image" Target="../media/image6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326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571500"/>
            <a:ext cx="17043400" cy="914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17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309048" y="735496"/>
            <a:ext cx="3441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조선대</a:t>
            </a:r>
            <a:r>
              <a:rPr lang="en-US" altLang="ko-KR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-NHN</a:t>
            </a: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아카데미</a:t>
            </a:r>
            <a:endParaRPr lang="en-US" altLang="ko-KR" b="1" i="0" u="none" strike="noStrike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b="1" i="0" u="none" strike="noStrike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우수 취업 사례</a:t>
            </a:r>
            <a:endParaRPr lang="en-US" b="1" i="0" u="none" strike="noStrike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16100" y="8039100"/>
            <a:ext cx="9004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4539"/>
              </a:lnSpc>
            </a:pPr>
            <a:r>
              <a:rPr lang="ko-KR" altLang="en-US" sz="3200" b="1" i="0" u="none" strike="noStrike" spc="100" dirty="0">
                <a:solidFill>
                  <a:srgbClr val="4A5B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조선대</a:t>
            </a:r>
            <a:r>
              <a:rPr lang="en-US" altLang="ko-KR" sz="3200" b="1" i="0" u="none" strike="noStrike" spc="100" dirty="0">
                <a:solidFill>
                  <a:srgbClr val="4A5B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-NHN </a:t>
            </a:r>
            <a:r>
              <a:rPr lang="ko-KR" altLang="en-US" sz="3200" b="1" i="0" u="none" strike="noStrike" spc="100" dirty="0">
                <a:solidFill>
                  <a:srgbClr val="4A5B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아카데미 </a:t>
            </a:r>
            <a:r>
              <a:rPr lang="en-US" altLang="ko-KR" sz="3200" b="1" i="0" u="none" strike="noStrike" spc="100" dirty="0">
                <a:solidFill>
                  <a:srgbClr val="4A5B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3200" b="1" i="0" u="none" strike="noStrike" spc="100" dirty="0">
                <a:solidFill>
                  <a:srgbClr val="4A5B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 수료생 </a:t>
            </a:r>
            <a:r>
              <a:rPr lang="ko-KR" altLang="en-US" sz="3200" b="1" i="0" u="none" strike="noStrike" spc="100" dirty="0" err="1">
                <a:solidFill>
                  <a:srgbClr val="4A5B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송학현</a:t>
            </a:r>
            <a:r>
              <a:rPr lang="en-US" altLang="ko-KR" sz="3200" b="1" i="0" u="none" strike="noStrike" spc="100" dirty="0">
                <a:solidFill>
                  <a:srgbClr val="4A5B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200" b="1" i="0" u="none" strike="noStrike" spc="100" dirty="0">
                <a:solidFill>
                  <a:srgbClr val="4A5B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라모스</a:t>
            </a:r>
            <a:r>
              <a:rPr lang="en-US" altLang="ko-KR" sz="3200" b="1" i="0" u="none" strike="noStrike" spc="100" dirty="0">
                <a:solidFill>
                  <a:srgbClr val="4A5B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sz="3200" b="1" i="0" u="none" strike="noStrike" spc="100" dirty="0">
              <a:solidFill>
                <a:srgbClr val="4A5B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kumimoji="1" lang="en-US" altLang="ko-KR" sz="3200" b="1" dirty="0">
                <a:solidFill>
                  <a:srgbClr val="4A5B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DevOps Tech Team of NHN </a:t>
            </a:r>
            <a:r>
              <a:rPr kumimoji="1" lang="en-US" altLang="ko-KR" sz="3200" b="1" dirty="0" err="1">
                <a:solidFill>
                  <a:srgbClr val="4A5B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Injeinc</a:t>
            </a:r>
            <a:endParaRPr kumimoji="1" lang="en-US" altLang="ko-KR" sz="3200" b="1" dirty="0">
              <a:solidFill>
                <a:srgbClr val="4A5B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816100" y="3098800"/>
            <a:ext cx="12661900" cy="317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altLang="ko-KR" sz="8800" b="1" dirty="0">
                <a:solidFill>
                  <a:srgbClr val="2C2C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NHN Academy,</a:t>
            </a:r>
          </a:p>
          <a:p>
            <a:pPr lvl="0" algn="l">
              <a:lnSpc>
                <a:spcPct val="91300"/>
              </a:lnSpc>
            </a:pPr>
            <a:r>
              <a:rPr lang="ko-KR" altLang="en-US" sz="8800" b="1" i="0" u="none" strike="noStrike" dirty="0">
                <a:solidFill>
                  <a:srgbClr val="2C2C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그리고 나의 새로운 시작</a:t>
            </a:r>
            <a:endParaRPr lang="ko-KR" sz="8800" b="1" i="0" u="none" strike="noStrike" dirty="0">
              <a:solidFill>
                <a:srgbClr val="2C2C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BFD2337-EF92-41AE-AD21-371B1D8E6673}"/>
              </a:ext>
            </a:extLst>
          </p:cNvPr>
          <p:cNvGrpSpPr/>
          <p:nvPr/>
        </p:nvGrpSpPr>
        <p:grpSpPr>
          <a:xfrm>
            <a:off x="16432592" y="9182100"/>
            <a:ext cx="1534319" cy="548480"/>
            <a:chOff x="10251280" y="5807671"/>
            <a:chExt cx="1534319" cy="54848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7308B7F-7103-4D49-9659-065EDE248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551" b="89888" l="1300" r="99267">
                          <a14:foregroundMark x1="1333" y1="33146" x2="1333" y2="33146"/>
                          <a14:foregroundMark x1="12633" y1="35393" x2="12633" y2="35393"/>
                          <a14:foregroundMark x1="37100" y1="13764" x2="37100" y2="13764"/>
                          <a14:foregroundMark x1="43233" y1="17135" x2="43233" y2="17135"/>
                          <a14:foregroundMark x1="58233" y1="16011" x2="58233" y2="16011"/>
                          <a14:foregroundMark x1="63567" y1="11517" x2="63567" y2="11517"/>
                          <a14:foregroundMark x1="73800" y1="14888" x2="73800" y2="14888"/>
                          <a14:foregroundMark x1="78600" y1="13764" x2="78600" y2="13764"/>
                          <a14:foregroundMark x1="93100" y1="13764" x2="93100" y2="13764"/>
                          <a14:foregroundMark x1="94267" y1="14888" x2="94267" y2="14888"/>
                          <a14:foregroundMark x1="96267" y1="10393" x2="96267" y2="10393"/>
                          <a14:foregroundMark x1="99267" y1="17978" x2="99267" y2="17978"/>
                        </a14:backgroundRemoval>
                      </a14:imgEffect>
                    </a14:imgLayer>
                  </a14:imgProps>
                </a:ext>
              </a:extLst>
            </a:blip>
            <a:srcRect l="35738"/>
            <a:stretch/>
          </p:blipFill>
          <p:spPr>
            <a:xfrm>
              <a:off x="10251280" y="6076751"/>
              <a:ext cx="1534319" cy="2794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4F6AA47-85D6-4A30-8C76-28C8C0B126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551" b="89888" l="1300" r="99267">
                          <a14:foregroundMark x1="1333" y1="33146" x2="1333" y2="33146"/>
                          <a14:foregroundMark x1="12633" y1="35393" x2="12633" y2="35393"/>
                          <a14:foregroundMark x1="37100" y1="13764" x2="37100" y2="13764"/>
                          <a14:foregroundMark x1="43233" y1="17135" x2="43233" y2="17135"/>
                          <a14:foregroundMark x1="58233" y1="16011" x2="58233" y2="16011"/>
                          <a14:foregroundMark x1="63567" y1="11517" x2="63567" y2="11517"/>
                          <a14:foregroundMark x1="73800" y1="14888" x2="73800" y2="14888"/>
                          <a14:foregroundMark x1="78600" y1="13764" x2="78600" y2="13764"/>
                          <a14:foregroundMark x1="93100" y1="13764" x2="93100" y2="13764"/>
                          <a14:foregroundMark x1="94267" y1="14888" x2="94267" y2="14888"/>
                          <a14:foregroundMark x1="96267" y1="10393" x2="96267" y2="10393"/>
                          <a14:foregroundMark x1="99267" y1="17978" x2="99267" y2="17978"/>
                        </a14:backgroundRemoval>
                      </a14:imgEffect>
                    </a14:imgLayer>
                  </a14:imgProps>
                </a:ext>
              </a:extLst>
            </a:blip>
            <a:srcRect r="69448"/>
            <a:stretch/>
          </p:blipFill>
          <p:spPr>
            <a:xfrm>
              <a:off x="10260804" y="5807671"/>
              <a:ext cx="729456" cy="279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51562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565150"/>
            <a:ext cx="17043400" cy="9156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2481239"/>
            <a:ext cx="8146776" cy="11128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9121011" y="2481239"/>
            <a:ext cx="8138289" cy="111286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4383911" y="1295905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1" i="0" u="none" strike="noStrike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수료 후 성과와 업무 경험</a:t>
            </a:r>
            <a:endParaRPr lang="ko-KR" sz="5500" b="1" i="0" u="none" strike="noStrike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DF8A2A-1605-4D62-BD91-EFA1441B82B4}"/>
              </a:ext>
            </a:extLst>
          </p:cNvPr>
          <p:cNvSpPr/>
          <p:nvPr/>
        </p:nvSpPr>
        <p:spPr>
          <a:xfrm>
            <a:off x="-2038350" y="712305"/>
            <a:ext cx="9144000" cy="6649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07899"/>
              </a:lnSpc>
            </a:pP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조선대</a:t>
            </a:r>
            <a:r>
              <a:rPr lang="en-US" altLang="ko-KR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-NHN</a:t>
            </a: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아카데미</a:t>
            </a:r>
            <a:endParaRPr lang="en-US" altLang="ko-KR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우수 취업 사례</a:t>
            </a:r>
            <a:endParaRPr lang="en-US" altLang="ko-KR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5" name="TextBox 12">
            <a:extLst>
              <a:ext uri="{FF2B5EF4-FFF2-40B4-BE49-F238E27FC236}">
                <a16:creationId xmlns:a16="http://schemas.microsoft.com/office/drawing/2014/main" id="{586E476A-0700-4400-AE8F-9D2039967C94}"/>
              </a:ext>
            </a:extLst>
          </p:cNvPr>
          <p:cNvSpPr txBox="1"/>
          <p:nvPr/>
        </p:nvSpPr>
        <p:spPr>
          <a:xfrm>
            <a:off x="1524001" y="2582839"/>
            <a:ext cx="7023112" cy="8842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kumimoji="1" lang="en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NHN Injeinc </a:t>
            </a:r>
            <a:r>
              <a:rPr kumimoji="1"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합류 및 </a:t>
            </a:r>
            <a:endParaRPr kumimoji="1"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kumimoji="1"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NHN </a:t>
            </a:r>
            <a:r>
              <a:rPr kumimoji="1"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전사 환경의 다양한 프로젝트 참여</a:t>
            </a:r>
            <a:endParaRPr kumimoji="1"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6" name="TextBox 12">
            <a:extLst>
              <a:ext uri="{FF2B5EF4-FFF2-40B4-BE49-F238E27FC236}">
                <a16:creationId xmlns:a16="http://schemas.microsoft.com/office/drawing/2014/main" id="{1319DFC3-8913-4913-B6EE-06C195910EB9}"/>
              </a:ext>
            </a:extLst>
          </p:cNvPr>
          <p:cNvSpPr txBox="1"/>
          <p:nvPr/>
        </p:nvSpPr>
        <p:spPr>
          <a:xfrm>
            <a:off x="9055990" y="2582839"/>
            <a:ext cx="8241410" cy="8842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kumimoji="1" lang="en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Veritas Backup </a:t>
            </a:r>
            <a:r>
              <a:rPr kumimoji="1"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서비스 </a:t>
            </a:r>
            <a:r>
              <a:rPr kumimoji="1" lang="en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CI/CD</a:t>
            </a:r>
            <a:r>
              <a:rPr kumimoji="1"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1"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Pipeline</a:t>
            </a:r>
            <a:r>
              <a:rPr kumimoji="1" lang="en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1"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구축과</a:t>
            </a:r>
            <a:endParaRPr kumimoji="1"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kumimoji="1"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전사 표준 가이드 작성</a:t>
            </a:r>
            <a:r>
              <a:rPr kumimoji="1"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algn="ctr"/>
            <a:r>
              <a:rPr kumimoji="1"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NHN </a:t>
            </a:r>
            <a:r>
              <a:rPr kumimoji="1" lang="en-US" altLang="ko-KR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Injeinc</a:t>
            </a:r>
            <a:r>
              <a:rPr kumimoji="1"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공식 기술 블로그 기고</a:t>
            </a:r>
            <a:endParaRPr kumimoji="1"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754B1D-B8DF-4046-9582-042CFD688B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8346" y="5757498"/>
            <a:ext cx="6123972" cy="18347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475F7E7-7DEC-4ECF-A3C3-6D1616BCA1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3048" y="7859690"/>
            <a:ext cx="7772400" cy="1322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A3349CE-7DC5-4F9A-A08A-8834F0BA31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1509" y="4015908"/>
            <a:ext cx="5173901" cy="14300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id="{47F758A6-6B5D-4F3B-926D-A1B852A54E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52711" y="2648960"/>
            <a:ext cx="711200" cy="711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0570162-3806-4EBD-A42E-729B19AEB6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61311" y="3937068"/>
            <a:ext cx="4125423" cy="48359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DDFB81B-575A-4468-A0EC-14F14467BD5D}"/>
              </a:ext>
            </a:extLst>
          </p:cNvPr>
          <p:cNvSpPr/>
          <p:nvPr/>
        </p:nvSpPr>
        <p:spPr>
          <a:xfrm>
            <a:off x="9659178" y="8934490"/>
            <a:ext cx="9144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3"/>
              </a:rPr>
              <a:t>[Tech Log] NHN </a:t>
            </a:r>
            <a:r>
              <a:rPr kumimoji="1"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3"/>
              </a:rPr>
              <a:t>전사에선 이렇게 관리합니다</a:t>
            </a:r>
            <a:r>
              <a:rPr kumimoji="1"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3"/>
              </a:rPr>
              <a:t>!</a:t>
            </a:r>
            <a:br>
              <a:rPr kumimoji="1"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3"/>
              </a:rPr>
            </a:br>
            <a:r>
              <a:rPr kumimoji="1"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3"/>
              </a:rPr>
              <a:t>–</a:t>
            </a:r>
            <a:r>
              <a:rPr kumimoji="1"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3"/>
              </a:rPr>
              <a:t> </a:t>
            </a:r>
            <a:r>
              <a:rPr kumimoji="1"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3"/>
              </a:rPr>
              <a:t>Jenkins</a:t>
            </a:r>
            <a:r>
              <a:rPr kumimoji="1"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3"/>
              </a:rPr>
              <a:t>와 </a:t>
            </a:r>
            <a:r>
              <a:rPr kumimoji="1"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3"/>
              </a:rPr>
              <a:t>NHN Cloud Deploy</a:t>
            </a:r>
            <a:r>
              <a:rPr kumimoji="1"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3"/>
              </a:rPr>
              <a:t>를 연동하여 빌드</a:t>
            </a:r>
            <a:r>
              <a:rPr kumimoji="1"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3"/>
              </a:rPr>
              <a:t>/</a:t>
            </a:r>
            <a:r>
              <a:rPr kumimoji="1"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3"/>
              </a:rPr>
              <a:t>배포 관리를 편안하게</a:t>
            </a:r>
            <a:endParaRPr kumimoji="1"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402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390900"/>
            <a:ext cx="11277600" cy="111286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906697" y="3497240"/>
            <a:ext cx="9418154" cy="8842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kumimoji="1"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NHN </a:t>
            </a:r>
            <a:r>
              <a:rPr kumimoji="1"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전사 홍보페이지 노출</a:t>
            </a:r>
            <a:r>
              <a:rPr kumimoji="1"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1"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언론 인터뷰</a:t>
            </a:r>
            <a:r>
              <a:rPr kumimoji="1"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1"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신입 개발자 멘토링 활동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44700" y="20193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1" i="0" u="none" strike="noStrike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수료 후 성과와 업무 경험</a:t>
            </a:r>
            <a:endParaRPr lang="ko-KR" sz="5500" b="1" i="0" u="none" strike="noStrike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DF8A2A-1605-4D62-BD91-EFA1441B82B4}"/>
              </a:ext>
            </a:extLst>
          </p:cNvPr>
          <p:cNvSpPr/>
          <p:nvPr/>
        </p:nvSpPr>
        <p:spPr>
          <a:xfrm>
            <a:off x="-2038350" y="712305"/>
            <a:ext cx="9144000" cy="6649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07899"/>
              </a:lnSpc>
            </a:pP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조선대</a:t>
            </a:r>
            <a:r>
              <a:rPr lang="en-US" altLang="ko-KR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-NHN</a:t>
            </a: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아카데미</a:t>
            </a:r>
            <a:endParaRPr lang="en-US" altLang="ko-KR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우수 취업 사례</a:t>
            </a:r>
            <a:endParaRPr lang="en-US" altLang="ko-KR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 descr="텍스트, 스크린샷, 신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83AFC53-D20D-416E-81E0-0A257D3F1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95999" y="792924"/>
            <a:ext cx="4570501" cy="87138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그림 19" descr="의류, 사람, 실내, 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D6EDA85-A6C6-4C05-85B6-11B80A310E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9" t="12537" r="-989" b="155"/>
          <a:stretch/>
        </p:blipFill>
        <p:spPr>
          <a:xfrm>
            <a:off x="6869619" y="4868304"/>
            <a:ext cx="5444908" cy="30850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그림 20" descr="실내, 사무실 건물, 책상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D16C9C3-268A-47BA-8B35-E3E5C203B7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6050" y="4840143"/>
            <a:ext cx="5270950" cy="30850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563941-7E78-483D-B5DB-2F1063FAF2E3}"/>
              </a:ext>
            </a:extLst>
          </p:cNvPr>
          <p:cNvSpPr txBox="1"/>
          <p:nvPr/>
        </p:nvSpPr>
        <p:spPr>
          <a:xfrm>
            <a:off x="1206050" y="8429429"/>
            <a:ext cx="9389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0"/>
              </a:rPr>
              <a:t>INSIDE NHN | NHN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0"/>
              </a:rPr>
              <a:t>아카데미 웰커밍 데이 현장 스케치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0"/>
              </a:rPr>
              <a:t>!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1"/>
              </a:rPr>
              <a:t>INSIDE NHN | NHN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1"/>
              </a:rPr>
              <a:t>클라우드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1"/>
              </a:rPr>
              <a:t>,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1"/>
              </a:rPr>
              <a:t>광주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1"/>
              </a:rPr>
              <a:t>R&amp;D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1"/>
              </a:rPr>
              <a:t>센터 개소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1"/>
              </a:rPr>
              <a:t>…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1"/>
              </a:rPr>
              <a:t>인공지능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1"/>
              </a:rPr>
              <a:t>(AI)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11"/>
              </a:rPr>
              <a:t>연구 집중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4" name="Picture 11">
            <a:extLst>
              <a:ext uri="{FF2B5EF4-FFF2-40B4-BE49-F238E27FC236}">
                <a16:creationId xmlns:a16="http://schemas.microsoft.com/office/drawing/2014/main" id="{23FE6D70-3D38-4029-A055-EA91E5A7C7B0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11147051" y="351940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64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4600" y="1866900"/>
            <a:ext cx="2832100" cy="1498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DCFCD8-09E6-4509-953C-4487CF6E7A04}"/>
              </a:ext>
            </a:extLst>
          </p:cNvPr>
          <p:cNvSpPr/>
          <p:nvPr/>
        </p:nvSpPr>
        <p:spPr>
          <a:xfrm>
            <a:off x="10788650" y="2203011"/>
            <a:ext cx="9144000" cy="6649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07899"/>
              </a:lnSpc>
            </a:pP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조선대</a:t>
            </a:r>
            <a:r>
              <a:rPr lang="en-US" altLang="ko-KR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-NHN</a:t>
            </a: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아카데미</a:t>
            </a:r>
            <a:endParaRPr lang="en-US" altLang="ko-KR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우수 취업 사례</a:t>
            </a:r>
            <a:endParaRPr lang="en-US" altLang="ko-KR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A38CE2F-411A-4451-A88E-DE3AD55A780F}"/>
              </a:ext>
            </a:extLst>
          </p:cNvPr>
          <p:cNvGrpSpPr/>
          <p:nvPr/>
        </p:nvGrpSpPr>
        <p:grpSpPr>
          <a:xfrm>
            <a:off x="16432592" y="7658100"/>
            <a:ext cx="1534319" cy="548480"/>
            <a:chOff x="10251280" y="5807671"/>
            <a:chExt cx="1534319" cy="54848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7705775-111E-42FB-9479-453C12491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551" b="89888" l="1300" r="99267">
                          <a14:foregroundMark x1="1333" y1="33146" x2="1333" y2="33146"/>
                          <a14:foregroundMark x1="12633" y1="35393" x2="12633" y2="35393"/>
                          <a14:foregroundMark x1="37100" y1="13764" x2="37100" y2="13764"/>
                          <a14:foregroundMark x1="43233" y1="17135" x2="43233" y2="17135"/>
                          <a14:foregroundMark x1="58233" y1="16011" x2="58233" y2="16011"/>
                          <a14:foregroundMark x1="63567" y1="11517" x2="63567" y2="11517"/>
                          <a14:foregroundMark x1="73800" y1="14888" x2="73800" y2="14888"/>
                          <a14:foregroundMark x1="78600" y1="13764" x2="78600" y2="13764"/>
                          <a14:foregroundMark x1="93100" y1="13764" x2="93100" y2="13764"/>
                          <a14:foregroundMark x1="94267" y1="14888" x2="94267" y2="14888"/>
                          <a14:foregroundMark x1="96267" y1="10393" x2="96267" y2="10393"/>
                          <a14:foregroundMark x1="99267" y1="17978" x2="99267" y2="17978"/>
                        </a14:backgroundRemoval>
                      </a14:imgEffect>
                    </a14:imgLayer>
                  </a14:imgProps>
                </a:ext>
              </a:extLst>
            </a:blip>
            <a:srcRect l="35738"/>
            <a:stretch/>
          </p:blipFill>
          <p:spPr>
            <a:xfrm>
              <a:off x="10251280" y="6076751"/>
              <a:ext cx="1534319" cy="2794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FA1E83D-2934-4BCE-997D-EA5E4F654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551" b="89888" l="1300" r="99267">
                          <a14:foregroundMark x1="1333" y1="33146" x2="1333" y2="33146"/>
                          <a14:foregroundMark x1="12633" y1="35393" x2="12633" y2="35393"/>
                          <a14:foregroundMark x1="37100" y1="13764" x2="37100" y2="13764"/>
                          <a14:foregroundMark x1="43233" y1="17135" x2="43233" y2="17135"/>
                          <a14:foregroundMark x1="58233" y1="16011" x2="58233" y2="16011"/>
                          <a14:foregroundMark x1="63567" y1="11517" x2="63567" y2="11517"/>
                          <a14:foregroundMark x1="73800" y1="14888" x2="73800" y2="14888"/>
                          <a14:foregroundMark x1="78600" y1="13764" x2="78600" y2="13764"/>
                          <a14:foregroundMark x1="93100" y1="13764" x2="93100" y2="13764"/>
                          <a14:foregroundMark x1="94267" y1="14888" x2="94267" y2="14888"/>
                          <a14:foregroundMark x1="96267" y1="10393" x2="96267" y2="10393"/>
                          <a14:foregroundMark x1="99267" y1="17978" x2="99267" y2="17978"/>
                        </a14:backgroundRemoval>
                      </a14:imgEffect>
                    </a14:imgLayer>
                  </a14:imgProps>
                </a:ext>
              </a:extLst>
            </a:blip>
            <a:srcRect r="69448"/>
            <a:stretch/>
          </p:blipFill>
          <p:spPr>
            <a:xfrm>
              <a:off x="10260804" y="5807671"/>
              <a:ext cx="729456" cy="279400"/>
            </a:xfrm>
            <a:prstGeom prst="rect">
              <a:avLst/>
            </a:prstGeom>
          </p:spPr>
        </p:pic>
      </p:grpSp>
      <p:sp>
        <p:nvSpPr>
          <p:cNvPr id="20" name="TextBox 25">
            <a:extLst>
              <a:ext uri="{FF2B5EF4-FFF2-40B4-BE49-F238E27FC236}">
                <a16:creationId xmlns:a16="http://schemas.microsoft.com/office/drawing/2014/main" id="{291BF35C-F49C-45CA-91E7-64DAB362B8FF}"/>
              </a:ext>
            </a:extLst>
          </p:cNvPr>
          <p:cNvSpPr txBox="1"/>
          <p:nvPr/>
        </p:nvSpPr>
        <p:spPr>
          <a:xfrm>
            <a:off x="1314450" y="2965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500" b="1" i="0" u="none" strike="noStrike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앞으로의 나는</a:t>
            </a:r>
            <a:r>
              <a:rPr lang="en-US" altLang="ko-KR" sz="5500" b="1" i="0" u="none" strike="noStrike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sz="5500" b="1" i="0" u="none" strike="noStrike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119F809C-4E3A-4D68-AC0E-5A702C600A13}"/>
              </a:ext>
            </a:extLst>
          </p:cNvPr>
          <p:cNvSpPr txBox="1">
            <a:spLocks/>
          </p:cNvSpPr>
          <p:nvPr/>
        </p:nvSpPr>
        <p:spPr>
          <a:xfrm>
            <a:off x="2451100" y="4675562"/>
            <a:ext cx="14325600" cy="29825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ko-KR" altLang="en-US" sz="36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동료들과 함께 성장하는 개발 문화에 기여하기</a:t>
            </a:r>
            <a:endParaRPr kumimoji="1" lang="en-US" altLang="ko-KR" sz="3600" b="1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36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개발자로서 팀의 발전</a:t>
            </a:r>
            <a:r>
              <a:rPr kumimoji="1" lang="en-US" altLang="ko-KR" sz="36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1" lang="ko-KR" altLang="en-US" sz="36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그리고 업계 전반의 기술 발전에 기여하기</a:t>
            </a:r>
            <a:endParaRPr kumimoji="1" lang="en-US" altLang="ko-KR" sz="3600" b="1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4600" y="1866900"/>
            <a:ext cx="2832100" cy="1498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DCFCD8-09E6-4509-953C-4487CF6E7A04}"/>
              </a:ext>
            </a:extLst>
          </p:cNvPr>
          <p:cNvSpPr/>
          <p:nvPr/>
        </p:nvSpPr>
        <p:spPr>
          <a:xfrm>
            <a:off x="10788650" y="2203011"/>
            <a:ext cx="9144000" cy="6649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07899"/>
              </a:lnSpc>
            </a:pP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조선대</a:t>
            </a:r>
            <a:r>
              <a:rPr lang="en-US" altLang="ko-KR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-NHN</a:t>
            </a: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아카데미</a:t>
            </a:r>
            <a:endParaRPr lang="en-US" altLang="ko-KR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우수 취업 사례</a:t>
            </a:r>
            <a:endParaRPr lang="en-US" altLang="ko-KR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A38CE2F-411A-4451-A88E-DE3AD55A780F}"/>
              </a:ext>
            </a:extLst>
          </p:cNvPr>
          <p:cNvGrpSpPr/>
          <p:nvPr/>
        </p:nvGrpSpPr>
        <p:grpSpPr>
          <a:xfrm>
            <a:off x="16432592" y="7658100"/>
            <a:ext cx="1534319" cy="548480"/>
            <a:chOff x="10251280" y="5807671"/>
            <a:chExt cx="1534319" cy="54848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7705775-111E-42FB-9479-453C12491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51" b="89888" l="1300" r="99267">
                          <a14:foregroundMark x1="1333" y1="33146" x2="1333" y2="33146"/>
                          <a14:foregroundMark x1="12633" y1="35393" x2="12633" y2="35393"/>
                          <a14:foregroundMark x1="37100" y1="13764" x2="37100" y2="13764"/>
                          <a14:foregroundMark x1="43233" y1="17135" x2="43233" y2="17135"/>
                          <a14:foregroundMark x1="58233" y1="16011" x2="58233" y2="16011"/>
                          <a14:foregroundMark x1="63567" y1="11517" x2="63567" y2="11517"/>
                          <a14:foregroundMark x1="73800" y1="14888" x2="73800" y2="14888"/>
                          <a14:foregroundMark x1="78600" y1="13764" x2="78600" y2="13764"/>
                          <a14:foregroundMark x1="93100" y1="13764" x2="93100" y2="13764"/>
                          <a14:foregroundMark x1="94267" y1="14888" x2="94267" y2="14888"/>
                          <a14:foregroundMark x1="96267" y1="10393" x2="96267" y2="10393"/>
                          <a14:foregroundMark x1="99267" y1="17978" x2="99267" y2="17978"/>
                        </a14:backgroundRemoval>
                      </a14:imgEffect>
                    </a14:imgLayer>
                  </a14:imgProps>
                </a:ext>
              </a:extLst>
            </a:blip>
            <a:srcRect l="35738"/>
            <a:stretch/>
          </p:blipFill>
          <p:spPr>
            <a:xfrm>
              <a:off x="10251280" y="6076751"/>
              <a:ext cx="1534319" cy="2794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FA1E83D-2934-4BCE-997D-EA5E4F654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51" b="89888" l="1300" r="99267">
                          <a14:foregroundMark x1="1333" y1="33146" x2="1333" y2="33146"/>
                          <a14:foregroundMark x1="12633" y1="35393" x2="12633" y2="35393"/>
                          <a14:foregroundMark x1="37100" y1="13764" x2="37100" y2="13764"/>
                          <a14:foregroundMark x1="43233" y1="17135" x2="43233" y2="17135"/>
                          <a14:foregroundMark x1="58233" y1="16011" x2="58233" y2="16011"/>
                          <a14:foregroundMark x1="63567" y1="11517" x2="63567" y2="11517"/>
                          <a14:foregroundMark x1="73800" y1="14888" x2="73800" y2="14888"/>
                          <a14:foregroundMark x1="78600" y1="13764" x2="78600" y2="13764"/>
                          <a14:foregroundMark x1="93100" y1="13764" x2="93100" y2="13764"/>
                          <a14:foregroundMark x1="94267" y1="14888" x2="94267" y2="14888"/>
                          <a14:foregroundMark x1="96267" y1="10393" x2="96267" y2="10393"/>
                          <a14:foregroundMark x1="99267" y1="17978" x2="99267" y2="17978"/>
                        </a14:backgroundRemoval>
                      </a14:imgEffect>
                    </a14:imgLayer>
                  </a14:imgProps>
                </a:ext>
              </a:extLst>
            </a:blip>
            <a:srcRect r="69448"/>
            <a:stretch/>
          </p:blipFill>
          <p:spPr>
            <a:xfrm>
              <a:off x="10260804" y="5807671"/>
              <a:ext cx="729456" cy="279400"/>
            </a:xfrm>
            <a:prstGeom prst="rect">
              <a:avLst/>
            </a:prstGeom>
          </p:spPr>
        </p:pic>
      </p:grpSp>
      <p:sp>
        <p:nvSpPr>
          <p:cNvPr id="20" name="TextBox 25">
            <a:extLst>
              <a:ext uri="{FF2B5EF4-FFF2-40B4-BE49-F238E27FC236}">
                <a16:creationId xmlns:a16="http://schemas.microsoft.com/office/drawing/2014/main" id="{291BF35C-F49C-45CA-91E7-64DAB362B8FF}"/>
              </a:ext>
            </a:extLst>
          </p:cNvPr>
          <p:cNvSpPr txBox="1"/>
          <p:nvPr/>
        </p:nvSpPr>
        <p:spPr>
          <a:xfrm>
            <a:off x="6705600" y="45339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500" b="1" i="0" u="none" strike="noStrike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감사합니다</a:t>
            </a:r>
            <a:r>
              <a:rPr lang="en-US" altLang="ko-KR" sz="5500" b="1" i="0" u="none" strike="noStrike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sz="5500" b="1" i="0" u="none" strike="noStrike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0313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571500"/>
            <a:ext cx="17043400" cy="914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200" y="2832100"/>
            <a:ext cx="2667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42300" y="23241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1" i="0" u="none" strike="noStrike" dirty="0">
                <a:solidFill>
                  <a:srgbClr val="4A5B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51700" y="3022600"/>
            <a:ext cx="25400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R" sz="2300" b="1" i="0" u="none" strike="noStrike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About</a:t>
            </a:r>
            <a:r>
              <a:rPr lang="ko-KR" altLang="en-US" sz="2300" b="1" i="0" u="none" strike="noStrike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300" b="1" i="0" u="none" strike="noStrike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Me?</a:t>
            </a:r>
            <a:endParaRPr lang="ko-KR" sz="2300" b="1" i="0" u="none" strike="noStrike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200" y="4965700"/>
            <a:ext cx="26670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242300" y="44577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1" i="0" u="none" strike="noStrike">
                <a:solidFill>
                  <a:srgbClr val="4A5B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26300" y="5156200"/>
            <a:ext cx="2603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1" i="0" u="none" strike="noStrike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교육 방식과</a:t>
            </a:r>
            <a:endParaRPr lang="en-US" altLang="ko-KR" sz="2300" b="1" i="0" u="none" strike="noStrike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2300" b="1" i="0" u="none" strike="noStrike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학습 경험</a:t>
            </a:r>
            <a:endParaRPr lang="ko-KR" sz="2300" b="1" i="0" u="none" strike="noStrike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300" y="2832100"/>
            <a:ext cx="26670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455400" y="23241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1" i="0" u="none" strike="noStrike">
                <a:solidFill>
                  <a:srgbClr val="4A5B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42600" y="3022600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개발자를 꿈꾸던 학생</a:t>
            </a:r>
            <a:endParaRPr lang="ko-KR" sz="2300" b="1" i="0" u="none" strike="noStrike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300" y="4965700"/>
            <a:ext cx="26670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455400" y="44577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1" i="0" u="none" strike="noStrike">
                <a:solidFill>
                  <a:srgbClr val="4A5B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4400" y="2832100"/>
            <a:ext cx="26670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668500" y="23241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1" i="0" u="none" strike="noStrike">
                <a:solidFill>
                  <a:srgbClr val="4A5B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855700" y="3022600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R" sz="23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NHN Academy </a:t>
            </a:r>
          </a:p>
          <a:p>
            <a:pPr lvl="0" algn="ctr">
              <a:lnSpc>
                <a:spcPct val="107899"/>
              </a:lnSpc>
            </a:pPr>
            <a:r>
              <a:rPr lang="ko-KR" altLang="en-US" sz="23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교육 과정</a:t>
            </a:r>
            <a:endParaRPr lang="ko-KR" sz="2300" b="1" i="0" u="none" strike="noStrike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4400" y="4965700"/>
            <a:ext cx="2667000" cy="12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4668500" y="44577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1" i="0" u="none" strike="noStrike">
                <a:solidFill>
                  <a:srgbClr val="4A5B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855700" y="5156200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1" i="0" u="none" strike="noStrike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수료 후 성과와 업무 경험</a:t>
            </a:r>
            <a:endParaRPr lang="ko-KR" sz="2300" b="1" i="0" u="none" strike="noStrike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460500" y="4584700"/>
            <a:ext cx="4724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1" i="0" u="none" strike="noStrike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FFA3C42-378F-4EB5-A4D5-6045BB8DD172}"/>
              </a:ext>
            </a:extLst>
          </p:cNvPr>
          <p:cNvGrpSpPr/>
          <p:nvPr/>
        </p:nvGrpSpPr>
        <p:grpSpPr>
          <a:xfrm>
            <a:off x="16432592" y="9182100"/>
            <a:ext cx="1534319" cy="548480"/>
            <a:chOff x="10251280" y="5807671"/>
            <a:chExt cx="1534319" cy="548480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B1E5344-DA59-4C0D-81DA-8CA71FBD6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51" b="89888" l="1300" r="99267">
                          <a14:foregroundMark x1="1333" y1="33146" x2="1333" y2="33146"/>
                          <a14:foregroundMark x1="12633" y1="35393" x2="12633" y2="35393"/>
                          <a14:foregroundMark x1="37100" y1="13764" x2="37100" y2="13764"/>
                          <a14:foregroundMark x1="43233" y1="17135" x2="43233" y2="17135"/>
                          <a14:foregroundMark x1="58233" y1="16011" x2="58233" y2="16011"/>
                          <a14:foregroundMark x1="63567" y1="11517" x2="63567" y2="11517"/>
                          <a14:foregroundMark x1="73800" y1="14888" x2="73800" y2="14888"/>
                          <a14:foregroundMark x1="78600" y1="13764" x2="78600" y2="13764"/>
                          <a14:foregroundMark x1="93100" y1="13764" x2="93100" y2="13764"/>
                          <a14:foregroundMark x1="94267" y1="14888" x2="94267" y2="14888"/>
                          <a14:foregroundMark x1="96267" y1="10393" x2="96267" y2="10393"/>
                          <a14:foregroundMark x1="99267" y1="17978" x2="99267" y2="17978"/>
                        </a14:backgroundRemoval>
                      </a14:imgEffect>
                    </a14:imgLayer>
                  </a14:imgProps>
                </a:ext>
              </a:extLst>
            </a:blip>
            <a:srcRect l="35738"/>
            <a:stretch/>
          </p:blipFill>
          <p:spPr>
            <a:xfrm>
              <a:off x="10251280" y="6076751"/>
              <a:ext cx="1534319" cy="2794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69C5A0A-8A78-49B1-9739-51B7D6E8A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51" b="89888" l="1300" r="99267">
                          <a14:foregroundMark x1="1333" y1="33146" x2="1333" y2="33146"/>
                          <a14:foregroundMark x1="12633" y1="35393" x2="12633" y2="35393"/>
                          <a14:foregroundMark x1="37100" y1="13764" x2="37100" y2="13764"/>
                          <a14:foregroundMark x1="43233" y1="17135" x2="43233" y2="17135"/>
                          <a14:foregroundMark x1="58233" y1="16011" x2="58233" y2="16011"/>
                          <a14:foregroundMark x1="63567" y1="11517" x2="63567" y2="11517"/>
                          <a14:foregroundMark x1="73800" y1="14888" x2="73800" y2="14888"/>
                          <a14:foregroundMark x1="78600" y1="13764" x2="78600" y2="13764"/>
                          <a14:foregroundMark x1="93100" y1="13764" x2="93100" y2="13764"/>
                          <a14:foregroundMark x1="94267" y1="14888" x2="94267" y2="14888"/>
                          <a14:foregroundMark x1="96267" y1="10393" x2="96267" y2="10393"/>
                          <a14:foregroundMark x1="99267" y1="17978" x2="99267" y2="17978"/>
                        </a14:backgroundRemoval>
                      </a14:imgEffect>
                    </a14:imgLayer>
                  </a14:imgProps>
                </a:ext>
              </a:extLst>
            </a:blip>
            <a:srcRect r="69448"/>
            <a:stretch/>
          </p:blipFill>
          <p:spPr>
            <a:xfrm>
              <a:off x="10260804" y="5807671"/>
              <a:ext cx="729456" cy="279400"/>
            </a:xfrm>
            <a:prstGeom prst="rect">
              <a:avLst/>
            </a:prstGeom>
          </p:spPr>
        </p:pic>
      </p:grpSp>
      <p:sp>
        <p:nvSpPr>
          <p:cNvPr id="37" name="TextBox 11">
            <a:extLst>
              <a:ext uri="{FF2B5EF4-FFF2-40B4-BE49-F238E27FC236}">
                <a16:creationId xmlns:a16="http://schemas.microsoft.com/office/drawing/2014/main" id="{F0196BDD-41B3-40D8-A2D0-B82B1A1B633D}"/>
              </a:ext>
            </a:extLst>
          </p:cNvPr>
          <p:cNvSpPr txBox="1"/>
          <p:nvPr/>
        </p:nvSpPr>
        <p:spPr>
          <a:xfrm>
            <a:off x="10464800" y="5156200"/>
            <a:ext cx="2603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1" i="0" u="none" strike="noStrike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</a:t>
            </a:r>
            <a:endParaRPr lang="en-US" altLang="ko-KR" sz="2300" b="1" i="0" u="none" strike="noStrike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2300" b="1" i="0" u="none" strike="noStrike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인증 과정</a:t>
            </a:r>
            <a:endParaRPr lang="ko-KR" sz="2300" b="1" i="0" u="none" strike="noStrike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8" name="Picture 9">
            <a:extLst>
              <a:ext uri="{FF2B5EF4-FFF2-40B4-BE49-F238E27FC236}">
                <a16:creationId xmlns:a16="http://schemas.microsoft.com/office/drawing/2014/main" id="{4FD6E734-7BAB-4452-86D5-4BC6AF8E8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200" y="7213600"/>
            <a:ext cx="2667000" cy="12700"/>
          </a:xfrm>
          <a:prstGeom prst="rect">
            <a:avLst/>
          </a:prstGeom>
        </p:spPr>
      </p:pic>
      <p:sp>
        <p:nvSpPr>
          <p:cNvPr id="39" name="TextBox 10">
            <a:extLst>
              <a:ext uri="{FF2B5EF4-FFF2-40B4-BE49-F238E27FC236}">
                <a16:creationId xmlns:a16="http://schemas.microsoft.com/office/drawing/2014/main" id="{F876043B-F300-4205-9A91-B758BBCD566F}"/>
              </a:ext>
            </a:extLst>
          </p:cNvPr>
          <p:cNvSpPr txBox="1"/>
          <p:nvPr/>
        </p:nvSpPr>
        <p:spPr>
          <a:xfrm>
            <a:off x="8242300" y="67056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1" i="0" u="none" strike="noStrike" dirty="0">
                <a:solidFill>
                  <a:srgbClr val="4A5B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4D1039E2-F0F1-405F-9A4C-24FDAD810FA6}"/>
              </a:ext>
            </a:extLst>
          </p:cNvPr>
          <p:cNvSpPr txBox="1"/>
          <p:nvPr/>
        </p:nvSpPr>
        <p:spPr>
          <a:xfrm>
            <a:off x="7226300" y="7404100"/>
            <a:ext cx="2603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1" i="0" u="none" strike="noStrike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앞으로의 나는</a:t>
            </a:r>
            <a:r>
              <a:rPr lang="en-US" altLang="ko-KR" sz="2300" b="1" i="0" u="none" strike="noStrike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sz="2300" b="1" i="0" u="none" strike="noStrike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38C252-EC44-416D-8C33-202520C47813}"/>
              </a:ext>
            </a:extLst>
          </p:cNvPr>
          <p:cNvSpPr/>
          <p:nvPr/>
        </p:nvSpPr>
        <p:spPr>
          <a:xfrm>
            <a:off x="-2038350" y="712305"/>
            <a:ext cx="9144000" cy="6649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07899"/>
              </a:lnSpc>
            </a:pP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조선대</a:t>
            </a:r>
            <a:r>
              <a:rPr lang="en-US" altLang="ko-KR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-NHN</a:t>
            </a: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아카데미</a:t>
            </a:r>
            <a:endParaRPr lang="en-US" altLang="ko-KR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우수 취업 사례</a:t>
            </a:r>
            <a:endParaRPr lang="en-US" altLang="ko-KR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70000" y="3162300"/>
            <a:ext cx="8559800" cy="49529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NHN Academy </a:t>
            </a:r>
            <a:r>
              <a:rPr lang="ko-KR" altLang="en-US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광주 </a:t>
            </a:r>
            <a:r>
              <a:rPr lang="en-US" altLang="ko-KR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기를 수료했습니다</a:t>
            </a:r>
            <a:r>
              <a:rPr lang="en-US" altLang="ko-KR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NHN </a:t>
            </a:r>
            <a:r>
              <a:rPr lang="en-US" altLang="ko-KR" sz="2400" b="1" dirty="0" err="1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Injeinc</a:t>
            </a:r>
            <a:r>
              <a:rPr lang="en-US" altLang="ko-KR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DevOps Tech</a:t>
            </a:r>
            <a:r>
              <a:rPr lang="ko-KR" altLang="en-US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팀에서 근무하고 있습니다</a:t>
            </a:r>
            <a:r>
              <a:rPr lang="en-US" altLang="ko-KR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NHN Cloud Veritas Backup(BaaS) </a:t>
            </a:r>
            <a:r>
              <a:rPr lang="ko-KR" altLang="en-US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서비스 </a:t>
            </a:r>
            <a:r>
              <a:rPr lang="ko-KR" altLang="en-US" sz="2400" b="1" dirty="0" err="1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백엔드</a:t>
            </a:r>
            <a:r>
              <a:rPr lang="ko-KR" altLang="en-US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개발 및 </a:t>
            </a:r>
            <a:r>
              <a:rPr lang="en-US" altLang="ko-KR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TF</a:t>
            </a:r>
            <a:r>
              <a:rPr lang="ko-KR" altLang="en-US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팀을 이끌고 있습니다</a:t>
            </a:r>
            <a:r>
              <a:rPr lang="en-US" altLang="ko-KR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NHN Cloud </a:t>
            </a:r>
            <a:r>
              <a:rPr lang="ko-KR" altLang="en-US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전사 </a:t>
            </a:r>
            <a:r>
              <a:rPr lang="en-US" altLang="ko-KR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Backend </a:t>
            </a:r>
            <a:r>
              <a:rPr lang="ko-KR" altLang="en-US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업무를 담당합니다</a:t>
            </a:r>
            <a:r>
              <a:rPr lang="en-US" altLang="ko-KR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br>
              <a:rPr lang="en-US" altLang="ko-KR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주로 </a:t>
            </a:r>
            <a:r>
              <a:rPr lang="en-US" altLang="ko-KR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Cloud Native </a:t>
            </a:r>
            <a:r>
              <a:rPr lang="ko-KR" altLang="en-US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환경에서의 </a:t>
            </a:r>
            <a:r>
              <a:rPr lang="en-US" altLang="ko-KR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Backend Service</a:t>
            </a:r>
            <a:r>
              <a:rPr lang="ko-KR" altLang="en-US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개발하고 있으며</a:t>
            </a:r>
            <a:r>
              <a:rPr lang="en-US" altLang="ko-KR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SRE/DevOps </a:t>
            </a:r>
            <a:r>
              <a:rPr lang="ko-KR" altLang="en-US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업무도 진행하고 있습니다</a:t>
            </a:r>
            <a:r>
              <a:rPr lang="en-US" altLang="ko-KR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지식과 경험을 공유하며 소통하는 활동을 선호하여 종종 스터디</a:t>
            </a:r>
            <a:r>
              <a:rPr lang="en-US" altLang="ko-KR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멘토링 활동을 하며 저 또한 배우고 반성하곤 합니다</a:t>
            </a:r>
            <a:r>
              <a:rPr lang="en-US" altLang="ko-KR" sz="2400" b="1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2800" b="1" dirty="0">
              <a:solidFill>
                <a:srgbClr val="1F23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51000" y="2184400"/>
            <a:ext cx="7493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55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About Me?</a:t>
            </a:r>
            <a:endParaRPr lang="ko-KR" sz="5500" b="1" i="0" u="none" strike="noStrike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0EC55C-C645-4133-9658-135C8EB4B922}"/>
              </a:ext>
            </a:extLst>
          </p:cNvPr>
          <p:cNvSpPr/>
          <p:nvPr/>
        </p:nvSpPr>
        <p:spPr>
          <a:xfrm>
            <a:off x="-2038350" y="712305"/>
            <a:ext cx="9144000" cy="6649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07899"/>
              </a:lnSpc>
            </a:pP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조선대</a:t>
            </a:r>
            <a:r>
              <a:rPr lang="en-US" altLang="ko-KR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-NHN</a:t>
            </a: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아카데미</a:t>
            </a:r>
            <a:endParaRPr lang="en-US" altLang="ko-KR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우수 취업 사례</a:t>
            </a:r>
            <a:endParaRPr lang="en-US" altLang="ko-KR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1F846F9-A113-47F5-B0DF-5A251E8D4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9400" y="571500"/>
            <a:ext cx="7219950" cy="915840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05BDDC8-6CF2-4B00-B932-25033A783E28}"/>
              </a:ext>
            </a:extLst>
          </p:cNvPr>
          <p:cNvSpPr/>
          <p:nvPr/>
        </p:nvSpPr>
        <p:spPr>
          <a:xfrm>
            <a:off x="1472258" y="8496300"/>
            <a:ext cx="3593448" cy="635000"/>
          </a:xfrm>
          <a:prstGeom prst="roundRect">
            <a:avLst>
              <a:gd name="adj" fmla="val 50000"/>
            </a:avLst>
          </a:prstGeom>
          <a:solidFill>
            <a:srgbClr val="D5E5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472258" y="8638760"/>
            <a:ext cx="3593448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꾸준함의 결실이 곧 성장</a:t>
            </a:r>
            <a:endParaRPr lang="en-US" sz="2000" b="1" i="0" u="none" strike="noStrike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77852C9-D270-4654-AAB9-0E1C48C542A8}"/>
              </a:ext>
            </a:extLst>
          </p:cNvPr>
          <p:cNvSpPr/>
          <p:nvPr/>
        </p:nvSpPr>
        <p:spPr>
          <a:xfrm>
            <a:off x="5253014" y="8496300"/>
            <a:ext cx="4142778" cy="635000"/>
          </a:xfrm>
          <a:prstGeom prst="roundRect">
            <a:avLst>
              <a:gd name="adj" fmla="val 50000"/>
            </a:avLst>
          </a:prstGeom>
          <a:solidFill>
            <a:srgbClr val="D5E5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99EBA612-AE8B-4664-AEF3-57869B08F2C5}"/>
              </a:ext>
            </a:extLst>
          </p:cNvPr>
          <p:cNvSpPr txBox="1"/>
          <p:nvPr/>
        </p:nvSpPr>
        <p:spPr>
          <a:xfrm>
            <a:off x="5527679" y="8638760"/>
            <a:ext cx="3593448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혼자 잘하기가 아닌 함께 자라기</a:t>
            </a:r>
            <a:endParaRPr lang="en-US" sz="2000" b="1" i="0" u="none" strike="noStrike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4406900" y="13335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1" i="0" u="none" strike="noStrike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개발자를 꿈꾸던 학생</a:t>
            </a:r>
            <a:endParaRPr lang="ko-KR" sz="5500" b="1" i="0" u="none" strike="noStrike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D48B45-CB33-421A-96E4-1A5CE3412F14}"/>
              </a:ext>
            </a:extLst>
          </p:cNvPr>
          <p:cNvSpPr/>
          <p:nvPr/>
        </p:nvSpPr>
        <p:spPr>
          <a:xfrm>
            <a:off x="-2038350" y="712305"/>
            <a:ext cx="9144000" cy="6649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07899"/>
              </a:lnSpc>
            </a:pP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조선대</a:t>
            </a:r>
            <a:r>
              <a:rPr lang="en-US" altLang="ko-KR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-NHN</a:t>
            </a: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아카데미</a:t>
            </a:r>
            <a:endParaRPr lang="en-US" altLang="ko-KR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우수 취업 사례</a:t>
            </a:r>
            <a:endParaRPr lang="en-US" altLang="ko-KR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4BB959CF-B479-419A-87EB-4297252ED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851" y="3280124"/>
            <a:ext cx="6816653" cy="58791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그림 33" descr="텍스트, 스크린샷, 문서, 폰트이(가) 표시된 사진&#10;&#10;자동 생성된 설명">
            <a:extLst>
              <a:ext uri="{FF2B5EF4-FFF2-40B4-BE49-F238E27FC236}">
                <a16:creationId xmlns:a16="http://schemas.microsoft.com/office/drawing/2014/main" id="{C8252601-B420-4D3C-8138-C7F7D20672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5" t="2733" r="11383"/>
          <a:stretch/>
        </p:blipFill>
        <p:spPr>
          <a:xfrm>
            <a:off x="5867400" y="2963258"/>
            <a:ext cx="6258675" cy="6544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그림 3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76F9321-44D5-4E27-B291-4A36DF204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7713" y="3204860"/>
            <a:ext cx="6816653" cy="60612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" y="56515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7903457D-29A0-4465-BD1B-128663202E37}"/>
              </a:ext>
            </a:extLst>
          </p:cNvPr>
          <p:cNvGrpSpPr/>
          <p:nvPr/>
        </p:nvGrpSpPr>
        <p:grpSpPr>
          <a:xfrm>
            <a:off x="6408600" y="3316287"/>
            <a:ext cx="10888799" cy="5715000"/>
            <a:chOff x="6408600" y="3263901"/>
            <a:chExt cx="10888799" cy="5715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-5400000">
              <a:off x="11906250" y="-831849"/>
              <a:ext cx="1295400" cy="948689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-5400000">
              <a:off x="11906250" y="1377951"/>
              <a:ext cx="1295400" cy="948689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-5400000">
              <a:off x="11906250" y="3587751"/>
              <a:ext cx="1295400" cy="948689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154400" y="3530600"/>
              <a:ext cx="762000" cy="7620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54400" y="7950200"/>
              <a:ext cx="762000" cy="7620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154400" y="5740400"/>
              <a:ext cx="762000" cy="762000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8140700" y="3727451"/>
              <a:ext cx="62865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r>
                <a:rPr kumimoji="1" lang="en-US" altLang="ko-KR" sz="2400" b="1" dirty="0">
                  <a:solidFill>
                    <a:srgbClr val="0007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NHN </a:t>
              </a:r>
              <a:r>
                <a:rPr kumimoji="1" lang="ko-KR" altLang="en-US" sz="2400" b="1" dirty="0">
                  <a:solidFill>
                    <a:srgbClr val="0007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현직 개발리더들께 배워볼 수 있었던 기회</a:t>
              </a:r>
              <a:endParaRPr kumimoji="1" lang="en-US" altLang="ko-KR" sz="24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140700" y="5767323"/>
              <a:ext cx="8096250" cy="70815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r>
                <a:rPr kumimoji="1" lang="ko-KR" altLang="en-US" sz="2400" b="1" dirty="0">
                  <a:solidFill>
                    <a:srgbClr val="0007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내가 관심있는 분야를 다같이 공부하고 교류할 수 있는 기회</a:t>
              </a:r>
              <a:endParaRPr kumimoji="1" lang="en-US" altLang="ko-KR" sz="24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8140700" y="8147050"/>
              <a:ext cx="8013699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r>
                <a:rPr kumimoji="1" lang="ko-KR" altLang="en-US" sz="2400" b="1" dirty="0">
                  <a:solidFill>
                    <a:srgbClr val="0007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현업 수준의 프로젝트를 심도 있게 수행해볼 수 있는 기회</a:t>
              </a:r>
              <a:endParaRPr kumimoji="1" lang="en-US" altLang="ko-KR" sz="24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1">
              <a:alphaModFix amt="50000"/>
            </a:blip>
            <a:stretch>
              <a:fillRect/>
            </a:stretch>
          </p:blipFill>
          <p:spPr>
            <a:xfrm rot="16200000">
              <a:off x="5359400" y="5867400"/>
              <a:ext cx="4394200" cy="48260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2">
              <a:alphaModFix amt="50000"/>
            </a:blip>
            <a:stretch>
              <a:fillRect/>
            </a:stretch>
          </p:blipFill>
          <p:spPr>
            <a:xfrm rot="10800000">
              <a:off x="6408600" y="6127500"/>
              <a:ext cx="1440000" cy="32000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0800000">
              <a:off x="7772401" y="8239125"/>
              <a:ext cx="139700" cy="139700"/>
            </a:xfrm>
            <a:prstGeom prst="rect">
              <a:avLst/>
            </a:prstGeom>
          </p:spPr>
        </p:pic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0800000">
              <a:off x="7753350" y="6070471"/>
              <a:ext cx="139700" cy="139700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0800000">
              <a:off x="7772401" y="3857626"/>
              <a:ext cx="139700" cy="139700"/>
            </a:xfrm>
            <a:prstGeom prst="rect">
              <a:avLst/>
            </a:prstGeom>
          </p:spPr>
        </p:pic>
      </p:grpSp>
      <p:sp>
        <p:nvSpPr>
          <p:cNvPr id="34" name="TextBox 34"/>
          <p:cNvSpPr txBox="1"/>
          <p:nvPr/>
        </p:nvSpPr>
        <p:spPr>
          <a:xfrm>
            <a:off x="4406900" y="14986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500" b="1" i="0" u="none" strike="noStrike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NHN Academy </a:t>
            </a:r>
            <a:r>
              <a:rPr lang="ko-KR" altLang="en-US" sz="5500" b="1" i="0" u="none" strike="noStrike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교육과정</a:t>
            </a:r>
            <a:endParaRPr lang="ko-KR" sz="5500" b="1" i="0" u="none" strike="noStrike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B72C85B-5E41-43AD-BB02-E82AF617EE02}"/>
              </a:ext>
            </a:extLst>
          </p:cNvPr>
          <p:cNvSpPr/>
          <p:nvPr/>
        </p:nvSpPr>
        <p:spPr>
          <a:xfrm>
            <a:off x="-2038350" y="712305"/>
            <a:ext cx="9144000" cy="6649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07899"/>
              </a:lnSpc>
            </a:pP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조선대</a:t>
            </a:r>
            <a:r>
              <a:rPr lang="en-US" altLang="ko-KR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-NHN</a:t>
            </a: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아카데미</a:t>
            </a:r>
            <a:endParaRPr lang="en-US" altLang="ko-KR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우수 취업 사례</a:t>
            </a:r>
            <a:endParaRPr lang="en-US" altLang="ko-KR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9A45E69-430E-4BEA-8D18-BE4E3149B9CA}"/>
              </a:ext>
            </a:extLst>
          </p:cNvPr>
          <p:cNvSpPr/>
          <p:nvPr/>
        </p:nvSpPr>
        <p:spPr>
          <a:xfrm>
            <a:off x="1079501" y="2936874"/>
            <a:ext cx="5778499" cy="647382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25ED9DD6-F9F5-486B-BE98-B2AB9F1B0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18" y="3243621"/>
            <a:ext cx="5091464" cy="5860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" y="565150"/>
            <a:ext cx="17043400" cy="9156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477" y="2705100"/>
            <a:ext cx="5400000" cy="10131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8950" y="2706762"/>
            <a:ext cx="5400000" cy="10131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>
            <a:off x="11918950" y="2705100"/>
            <a:ext cx="5400000" cy="101317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197755" y="2769559"/>
            <a:ext cx="3245445" cy="8842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1" i="0" u="none" strike="noStrik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NHN </a:t>
            </a:r>
            <a:r>
              <a:rPr lang="ko-KR" altLang="en-US" sz="2400" b="1" i="0" u="none" strike="noStrik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본사 기업탐방</a:t>
            </a:r>
            <a:endParaRPr lang="en-US" sz="2400" b="1" i="0" u="none" strike="noStrik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DF8A2A-1605-4D62-BD91-EFA1441B82B4}"/>
              </a:ext>
            </a:extLst>
          </p:cNvPr>
          <p:cNvSpPr/>
          <p:nvPr/>
        </p:nvSpPr>
        <p:spPr>
          <a:xfrm>
            <a:off x="-2038350" y="712305"/>
            <a:ext cx="9144000" cy="6649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07899"/>
              </a:lnSpc>
            </a:pP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조선대</a:t>
            </a:r>
            <a:r>
              <a:rPr lang="en-US" altLang="ko-KR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-NHN</a:t>
            </a: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아카데미</a:t>
            </a:r>
            <a:endParaRPr lang="en-US" altLang="ko-KR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우수 취업 사례</a:t>
            </a:r>
            <a:endParaRPr lang="en-US" altLang="ko-KR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5" name="TextBox 12">
            <a:extLst>
              <a:ext uri="{FF2B5EF4-FFF2-40B4-BE49-F238E27FC236}">
                <a16:creationId xmlns:a16="http://schemas.microsoft.com/office/drawing/2014/main" id="{586E476A-0700-4400-AE8F-9D2039967C94}"/>
              </a:ext>
            </a:extLst>
          </p:cNvPr>
          <p:cNvSpPr txBox="1"/>
          <p:nvPr/>
        </p:nvSpPr>
        <p:spPr>
          <a:xfrm>
            <a:off x="6551043" y="2771221"/>
            <a:ext cx="5323114" cy="8842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1" i="0" u="none" strike="noStrik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취업지원 특강</a:t>
            </a:r>
            <a:endParaRPr lang="en-US" sz="2400" b="1" i="0" u="none" strike="noStrik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6" name="TextBox 12">
            <a:extLst>
              <a:ext uri="{FF2B5EF4-FFF2-40B4-BE49-F238E27FC236}">
                <a16:creationId xmlns:a16="http://schemas.microsoft.com/office/drawing/2014/main" id="{1319DFC3-8913-4913-B6EE-06C195910EB9}"/>
              </a:ext>
            </a:extLst>
          </p:cNvPr>
          <p:cNvSpPr txBox="1"/>
          <p:nvPr/>
        </p:nvSpPr>
        <p:spPr>
          <a:xfrm>
            <a:off x="12934377" y="2769559"/>
            <a:ext cx="3369146" cy="8842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kumimoji="1" lang="ko-KR" alt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잡매칭데이</a:t>
            </a:r>
            <a:endParaRPr kumimoji="1"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4" name="Picture 11">
            <a:extLst>
              <a:ext uri="{FF2B5EF4-FFF2-40B4-BE49-F238E27FC236}">
                <a16:creationId xmlns:a16="http://schemas.microsoft.com/office/drawing/2014/main" id="{377195D5-CEFD-48DE-A58E-3C86A11D5C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4100" y="2897086"/>
            <a:ext cx="711200" cy="711200"/>
          </a:xfrm>
          <a:prstGeom prst="rect">
            <a:avLst/>
          </a:prstGeom>
        </p:spPr>
      </p:pic>
      <p:pic>
        <p:nvPicPr>
          <p:cNvPr id="65" name="Picture 11">
            <a:extLst>
              <a:ext uri="{FF2B5EF4-FFF2-40B4-BE49-F238E27FC236}">
                <a16:creationId xmlns:a16="http://schemas.microsoft.com/office/drawing/2014/main" id="{F5F66538-B5B4-4771-9268-4CFCF8B389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07800" y="2922486"/>
            <a:ext cx="711200" cy="711200"/>
          </a:xfrm>
          <a:prstGeom prst="rect">
            <a:avLst/>
          </a:prstGeom>
        </p:spPr>
      </p:pic>
      <p:sp>
        <p:nvSpPr>
          <p:cNvPr id="19" name="TextBox 34">
            <a:extLst>
              <a:ext uri="{FF2B5EF4-FFF2-40B4-BE49-F238E27FC236}">
                <a16:creationId xmlns:a16="http://schemas.microsoft.com/office/drawing/2014/main" id="{4CEDA3D1-50C4-42E4-A6AC-A67240C5A5A0}"/>
              </a:ext>
            </a:extLst>
          </p:cNvPr>
          <p:cNvSpPr txBox="1"/>
          <p:nvPr/>
        </p:nvSpPr>
        <p:spPr>
          <a:xfrm>
            <a:off x="4406900" y="14986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500" b="1" i="0" u="none" strike="noStrike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NHN Academy </a:t>
            </a:r>
            <a:r>
              <a:rPr lang="ko-KR" altLang="en-US" sz="5500" b="1" i="0" u="none" strike="noStrike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교육과정</a:t>
            </a:r>
            <a:endParaRPr lang="ko-KR" sz="5500" b="1" i="0" u="none" strike="noStrike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21EC6AA-F129-4C95-89FD-C3DD498A631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029"/>
          <a:stretch/>
        </p:blipFill>
        <p:spPr>
          <a:xfrm>
            <a:off x="1277805" y="3975267"/>
            <a:ext cx="5046795" cy="27551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6FCA862-39E2-4144-B57E-A0B9C4CD106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t="27715" r="2269" b="6925"/>
          <a:stretch/>
        </p:blipFill>
        <p:spPr>
          <a:xfrm>
            <a:off x="6713404" y="4005146"/>
            <a:ext cx="5046796" cy="27333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30FC710-B25C-4A10-950C-5BADD06C329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9004" y="4010360"/>
            <a:ext cx="5046795" cy="27333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3" name="TextBox 23">
            <a:extLst>
              <a:ext uri="{FF2B5EF4-FFF2-40B4-BE49-F238E27FC236}">
                <a16:creationId xmlns:a16="http://schemas.microsoft.com/office/drawing/2014/main" id="{55F76DDD-EF16-402B-9C4A-B98B9FA85993}"/>
              </a:ext>
            </a:extLst>
          </p:cNvPr>
          <p:cNvSpPr txBox="1"/>
          <p:nvPr/>
        </p:nvSpPr>
        <p:spPr>
          <a:xfrm>
            <a:off x="1748546" y="7114015"/>
            <a:ext cx="14305362" cy="72557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kumimoji="1" lang="ko-KR" altLang="en-US" sz="24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이력서 및 면접 특강으로 최신 채용 트렌드와 실전 면접 노하우를 전수받으며</a:t>
            </a:r>
            <a:r>
              <a:rPr kumimoji="1" lang="en-US" altLang="ko-KR" sz="24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1" lang="ko-KR" altLang="en-US" sz="24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취업 경쟁력을 한층 강화할 수 있었던 기회</a:t>
            </a:r>
            <a:endParaRPr kumimoji="1" lang="en-US" altLang="ko-KR" sz="2400" b="1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C9DF951-2B99-4158-BAC1-D830470C3E28}"/>
              </a:ext>
            </a:extLst>
          </p:cNvPr>
          <p:cNvSpPr/>
          <p:nvPr/>
        </p:nvSpPr>
        <p:spPr>
          <a:xfrm>
            <a:off x="1474489" y="7037264"/>
            <a:ext cx="15594311" cy="1116750"/>
          </a:xfrm>
          <a:prstGeom prst="roundRect">
            <a:avLst/>
          </a:prstGeom>
          <a:solidFill>
            <a:srgbClr val="EAF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Picture 16">
            <a:extLst>
              <a:ext uri="{FF2B5EF4-FFF2-40B4-BE49-F238E27FC236}">
                <a16:creationId xmlns:a16="http://schemas.microsoft.com/office/drawing/2014/main" id="{AA3B75D6-BE25-4AA6-8FA9-9156054BB0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31174" y="7182159"/>
            <a:ext cx="909916" cy="780741"/>
          </a:xfrm>
          <a:prstGeom prst="rect">
            <a:avLst/>
          </a:prstGeom>
        </p:spPr>
      </p:pic>
      <p:pic>
        <p:nvPicPr>
          <p:cNvPr id="38" name="Picture 33">
            <a:extLst>
              <a:ext uri="{FF2B5EF4-FFF2-40B4-BE49-F238E27FC236}">
                <a16:creationId xmlns:a16="http://schemas.microsoft.com/office/drawing/2014/main" id="{1DF8CED4-929D-48D0-A49D-E9BB86A465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371444" y="7480300"/>
            <a:ext cx="167654" cy="143853"/>
          </a:xfrm>
          <a:prstGeom prst="rect">
            <a:avLst/>
          </a:prstGeom>
        </p:spPr>
      </p:pic>
      <p:sp>
        <p:nvSpPr>
          <p:cNvPr id="34" name="TextBox 25">
            <a:extLst>
              <a:ext uri="{FF2B5EF4-FFF2-40B4-BE49-F238E27FC236}">
                <a16:creationId xmlns:a16="http://schemas.microsoft.com/office/drawing/2014/main" id="{795C22ED-0BC1-4425-851A-4637E0133FA2}"/>
              </a:ext>
            </a:extLst>
          </p:cNvPr>
          <p:cNvSpPr txBox="1"/>
          <p:nvPr/>
        </p:nvSpPr>
        <p:spPr>
          <a:xfrm>
            <a:off x="1767504" y="8782956"/>
            <a:ext cx="13777296" cy="37735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kumimoji="1" lang="ko-KR" altLang="en-US" sz="24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기본 커리큘럼 외에도 기획</a:t>
            </a:r>
            <a:r>
              <a:rPr kumimoji="1" lang="en-US" altLang="ko-KR" sz="24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1" lang="en" altLang="ko-KR" sz="24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UX/UI </a:t>
            </a:r>
            <a:r>
              <a:rPr kumimoji="1" lang="ko-KR" altLang="en-US" sz="24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 다양한 분야의 전문가 초청 강연을 통해 </a:t>
            </a:r>
            <a:r>
              <a:rPr kumimoji="1" lang="en" altLang="ko-KR" sz="24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IT </a:t>
            </a:r>
            <a:r>
              <a:rPr kumimoji="1" lang="ko-KR" altLang="en-US" sz="24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산업 전반에 대한 폭넓은 인사이트를 얻을 수 있었던 기회</a:t>
            </a:r>
            <a:endParaRPr kumimoji="1" lang="en-US" altLang="ko-KR" sz="2400" b="1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9898B065-90C1-415D-A20B-9B61E2A8A779}"/>
              </a:ext>
            </a:extLst>
          </p:cNvPr>
          <p:cNvSpPr/>
          <p:nvPr/>
        </p:nvSpPr>
        <p:spPr>
          <a:xfrm>
            <a:off x="1474489" y="8430059"/>
            <a:ext cx="15594311" cy="1058271"/>
          </a:xfrm>
          <a:prstGeom prst="roundRect">
            <a:avLst/>
          </a:prstGeom>
          <a:solidFill>
            <a:srgbClr val="D5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23">
            <a:extLst>
              <a:ext uri="{FF2B5EF4-FFF2-40B4-BE49-F238E27FC236}">
                <a16:creationId xmlns:a16="http://schemas.microsoft.com/office/drawing/2014/main" id="{ACFB166F-22E0-4660-8E88-F0F7155FDD6C}"/>
              </a:ext>
            </a:extLst>
          </p:cNvPr>
          <p:cNvSpPr txBox="1"/>
          <p:nvPr/>
        </p:nvSpPr>
        <p:spPr>
          <a:xfrm>
            <a:off x="1682750" y="8600946"/>
            <a:ext cx="14473854" cy="7081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kumimoji="1" lang="en-US" altLang="ko-KR" sz="24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NHN </a:t>
            </a:r>
            <a:r>
              <a:rPr kumimoji="1" lang="ko-KR" altLang="en-US" sz="24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본사 기업탐방을 통해 취업 의지 향상</a:t>
            </a:r>
            <a:r>
              <a:rPr kumimoji="1" lang="en-US" altLang="ko-KR" sz="24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1" lang="ko-KR" altLang="en-US" sz="24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이력서 및 면접 특강으로 최신 채용 트렌드와 실전 면접 노하우를 전수 받고 </a:t>
            </a:r>
            <a:r>
              <a:rPr kumimoji="1" lang="ko-KR" altLang="en-US" sz="2400" b="1" dirty="0" err="1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잡매칭데이에</a:t>
            </a:r>
            <a:r>
              <a:rPr kumimoji="1" lang="ko-KR" altLang="en-US" sz="24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참여하여 취업 경쟁력을 한층 강화할 수 있었던 기회</a:t>
            </a:r>
            <a:endParaRPr kumimoji="1" lang="en-US" altLang="ko-KR" sz="2400" b="1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1" name="TextBox 25">
            <a:extLst>
              <a:ext uri="{FF2B5EF4-FFF2-40B4-BE49-F238E27FC236}">
                <a16:creationId xmlns:a16="http://schemas.microsoft.com/office/drawing/2014/main" id="{757B0F0B-227C-44A0-8E27-6B445FA95B96}"/>
              </a:ext>
            </a:extLst>
          </p:cNvPr>
          <p:cNvSpPr txBox="1"/>
          <p:nvPr/>
        </p:nvSpPr>
        <p:spPr>
          <a:xfrm>
            <a:off x="1676400" y="7366000"/>
            <a:ext cx="14102481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kumimoji="1" lang="ko-KR" altLang="en-US" sz="24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기본 커리큘럼 외에도 기획</a:t>
            </a:r>
            <a:r>
              <a:rPr kumimoji="1" lang="en-US" altLang="ko-KR" sz="24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1" lang="en" altLang="ko-KR" sz="24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UX/UI </a:t>
            </a:r>
            <a:r>
              <a:rPr kumimoji="1" lang="ko-KR" altLang="en-US" sz="24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 다양한 분야의 전문가 초청 강연을 통해 </a:t>
            </a:r>
            <a:r>
              <a:rPr kumimoji="1" lang="en" altLang="ko-KR" sz="24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IT </a:t>
            </a:r>
            <a:r>
              <a:rPr kumimoji="1" lang="ko-KR" altLang="en-US" sz="24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산업 전반에 대한 폭넓은 인사이트를 얻을 수 있었던 기회</a:t>
            </a:r>
            <a:endParaRPr kumimoji="1" lang="en-US" altLang="ko-KR" sz="2400" b="1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7" name="Picture 30">
            <a:extLst>
              <a:ext uri="{FF2B5EF4-FFF2-40B4-BE49-F238E27FC236}">
                <a16:creationId xmlns:a16="http://schemas.microsoft.com/office/drawing/2014/main" id="{9B3E6911-BB9F-4BC8-AF43-68C97B1AF6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370322" y="8917606"/>
            <a:ext cx="167654" cy="143853"/>
          </a:xfrm>
          <a:prstGeom prst="rect">
            <a:avLst/>
          </a:prstGeom>
        </p:spPr>
      </p:pic>
      <p:pic>
        <p:nvPicPr>
          <p:cNvPr id="31" name="Picture 15">
            <a:extLst>
              <a:ext uri="{FF2B5EF4-FFF2-40B4-BE49-F238E27FC236}">
                <a16:creationId xmlns:a16="http://schemas.microsoft.com/office/drawing/2014/main" id="{929913DD-4DD7-40DB-9963-483C4C3D42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65538" y="8544971"/>
            <a:ext cx="909916" cy="78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69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4406900" y="13335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1" i="0" u="none" strike="noStrike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교육 방식과 학습 경험</a:t>
            </a:r>
            <a:endParaRPr lang="ko-KR" sz="5500" b="1" i="0" u="none" strike="noStrike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D48B45-CB33-421A-96E4-1A5CE3412F14}"/>
              </a:ext>
            </a:extLst>
          </p:cNvPr>
          <p:cNvSpPr/>
          <p:nvPr/>
        </p:nvSpPr>
        <p:spPr>
          <a:xfrm>
            <a:off x="-2038350" y="712305"/>
            <a:ext cx="9144000" cy="6649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07899"/>
              </a:lnSpc>
            </a:pP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조선대</a:t>
            </a:r>
            <a:r>
              <a:rPr lang="en-US" altLang="ko-KR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-NHN</a:t>
            </a: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아카데미</a:t>
            </a:r>
            <a:endParaRPr lang="en-US" altLang="ko-KR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우수 취업 사례</a:t>
            </a:r>
            <a:endParaRPr lang="en-US" altLang="ko-KR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67DE325-559C-43E8-A3CC-82897CDC5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1149" y="2808346"/>
            <a:ext cx="4419600" cy="67313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A994C096-08E0-4ADA-AE07-7310EF611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049" y="4597400"/>
            <a:ext cx="4419600" cy="49340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9C55C07-4A18-44EF-9954-94C4722DB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4646555"/>
            <a:ext cx="3589649" cy="48848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5EE417CF-97AB-4FBB-9708-BD0CD5510769}"/>
              </a:ext>
            </a:extLst>
          </p:cNvPr>
          <p:cNvSpPr txBox="1">
            <a:spLocks/>
          </p:cNvSpPr>
          <p:nvPr/>
        </p:nvSpPr>
        <p:spPr>
          <a:xfrm>
            <a:off x="1117600" y="2737974"/>
            <a:ext cx="15260949" cy="190017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8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내가 좀 더 알고 있더라도 스스로 확인 차 타인에게 설명해보기</a:t>
            </a:r>
            <a:endParaRPr kumimoji="1" lang="en-US" altLang="ko-KR" sz="2800" b="1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kumimoji="1" lang="ko-KR" altLang="en-US" sz="28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정답을 맞추는게 중요한 게 아니라 모든 고민과 실험 과정이 중요</a:t>
            </a:r>
            <a:endParaRPr kumimoji="1" lang="en-US" altLang="ko-KR" sz="2800" b="1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kumimoji="1" lang="ko-KR" altLang="en-US" sz="2800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내가 모르는 것과 질문하는 것에 대해 부끄러워 말기</a:t>
            </a:r>
            <a:endParaRPr kumimoji="1" lang="en-US" altLang="ko-KR" sz="2800" b="1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48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0EC55C-C645-4133-9658-135C8EB4B922}"/>
              </a:ext>
            </a:extLst>
          </p:cNvPr>
          <p:cNvSpPr/>
          <p:nvPr/>
        </p:nvSpPr>
        <p:spPr>
          <a:xfrm>
            <a:off x="-2038350" y="712305"/>
            <a:ext cx="9144000" cy="6649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07899"/>
              </a:lnSpc>
            </a:pP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조선대</a:t>
            </a:r>
            <a:r>
              <a:rPr lang="en-US" altLang="ko-KR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-NHN</a:t>
            </a: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아카데미</a:t>
            </a:r>
            <a:endParaRPr lang="en-US" altLang="ko-KR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우수 취업 사례</a:t>
            </a:r>
            <a:endParaRPr lang="en-US" altLang="ko-KR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1408845-4867-4558-A329-9A4A1C34E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1782" y="5372652"/>
            <a:ext cx="5234499" cy="3975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TextBox 24">
            <a:extLst>
              <a:ext uri="{FF2B5EF4-FFF2-40B4-BE49-F238E27FC236}">
                <a16:creationId xmlns:a16="http://schemas.microsoft.com/office/drawing/2014/main" id="{A616DFE8-AA76-4E79-BA30-661C3EEF098E}"/>
              </a:ext>
            </a:extLst>
          </p:cNvPr>
          <p:cNvSpPr txBox="1"/>
          <p:nvPr/>
        </p:nvSpPr>
        <p:spPr>
          <a:xfrm>
            <a:off x="1981200" y="21844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1" i="0" u="none" strike="noStrike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교육 방식과 학습 경험</a:t>
            </a:r>
            <a:endParaRPr lang="ko-KR" sz="5500" b="1" i="0" u="none" strike="noStrike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2C4A6C1-1099-4B75-913A-A9274F3F6933}"/>
              </a:ext>
            </a:extLst>
          </p:cNvPr>
          <p:cNvSpPr txBox="1">
            <a:spLocks/>
          </p:cNvSpPr>
          <p:nvPr/>
        </p:nvSpPr>
        <p:spPr>
          <a:xfrm>
            <a:off x="1472258" y="4067140"/>
            <a:ext cx="9614842" cy="403546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ko-KR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 to Z</a:t>
            </a:r>
            <a:r>
              <a:rPr kumimoji="1" lang="ko-KR" altLang="en-US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까지 전부 알려주지 않는다</a:t>
            </a:r>
            <a:r>
              <a:rPr kumimoji="1" lang="en-US" altLang="ko-KR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kumimoji="1" lang="ko-KR" altLang="en-US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교육 일정은 타이트한데 최대한 내 것으로 만들기 위해 추가적인 공부도 필요하다</a:t>
            </a:r>
            <a:r>
              <a:rPr kumimoji="1" lang="en-US" altLang="ko-KR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kumimoji="1" lang="ko-KR" altLang="en-US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도구와 기술도 중요하지만 문제해결과정과 사고가 더 중요하다</a:t>
            </a:r>
            <a:r>
              <a:rPr kumimoji="1" lang="en-US" altLang="ko-KR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kumimoji="1" lang="ko-KR" altLang="en-US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뭐가 됐든 </a:t>
            </a:r>
            <a:r>
              <a:rPr kumimoji="1" lang="en-US" altLang="ko-KR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Follower</a:t>
            </a:r>
            <a:r>
              <a:rPr kumimoji="1" lang="ko-KR" altLang="en-US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되지는 말자</a:t>
            </a:r>
            <a:r>
              <a:rPr kumimoji="1" lang="en-US" altLang="ko-KR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</a:t>
            </a:r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ko-KR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kumimoji="1" lang="ko-KR" altLang="en-US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부족하더라도 </a:t>
            </a:r>
            <a:r>
              <a:rPr kumimoji="1" lang="en-US" altLang="ko-KR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Leader</a:t>
            </a:r>
            <a:r>
              <a:rPr kumimoji="1" lang="ko-KR" altLang="en-US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되자</a:t>
            </a:r>
            <a:r>
              <a:rPr kumimoji="1" lang="en-US" altLang="ko-KR" b="1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6C58C3B0-68ED-4B25-80F9-66DE4F204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1782" y="1044768"/>
            <a:ext cx="5231186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25792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390900"/>
            <a:ext cx="3250649" cy="11128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0717" y="3390900"/>
            <a:ext cx="5931278" cy="11128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>
            <a:off x="10339063" y="3390900"/>
            <a:ext cx="6777816" cy="111286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97955" y="3497239"/>
            <a:ext cx="3245445" cy="8842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1" i="0" u="none" strike="noStrik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23</a:t>
            </a:r>
            <a:r>
              <a:rPr lang="ko-KR" altLang="en-US" sz="2400" b="1" i="0" u="none" strike="noStrik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2400" b="1" i="0" u="none" strike="noStrik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2400" b="1" i="0" u="none" strike="noStrik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 교육 수료</a:t>
            </a:r>
            <a:endParaRPr lang="en-US" sz="2400" b="1" i="0" u="none" strike="noStrik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406900" y="17907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1" i="0" u="none" strike="noStrike" dirty="0">
                <a:solidFill>
                  <a:srgbClr val="000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수료 후 성과와 업무 경험</a:t>
            </a:r>
            <a:endParaRPr lang="ko-KR" sz="5500" b="1" i="0" u="none" strike="noStrike" dirty="0">
              <a:solidFill>
                <a:srgbClr val="000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DF8A2A-1605-4D62-BD91-EFA1441B82B4}"/>
              </a:ext>
            </a:extLst>
          </p:cNvPr>
          <p:cNvSpPr/>
          <p:nvPr/>
        </p:nvSpPr>
        <p:spPr>
          <a:xfrm>
            <a:off x="-2038350" y="712305"/>
            <a:ext cx="9144000" cy="6649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07899"/>
              </a:lnSpc>
            </a:pP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조선대</a:t>
            </a:r>
            <a:r>
              <a:rPr lang="en-US" altLang="ko-KR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-NHN</a:t>
            </a: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아카데미</a:t>
            </a:r>
            <a:endParaRPr lang="en-US" altLang="ko-KR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b="1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우수 취업 사례</a:t>
            </a:r>
            <a:endParaRPr lang="en-US" altLang="ko-KR" b="1" spc="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5" name="TextBox 12">
            <a:extLst>
              <a:ext uri="{FF2B5EF4-FFF2-40B4-BE49-F238E27FC236}">
                <a16:creationId xmlns:a16="http://schemas.microsoft.com/office/drawing/2014/main" id="{586E476A-0700-4400-AE8F-9D2039967C94}"/>
              </a:ext>
            </a:extLst>
          </p:cNvPr>
          <p:cNvSpPr txBox="1"/>
          <p:nvPr/>
        </p:nvSpPr>
        <p:spPr>
          <a:xfrm>
            <a:off x="4704799" y="3523144"/>
            <a:ext cx="5323114" cy="8842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1" i="0" u="none" strike="noStrik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현대자동차그룹</a:t>
            </a:r>
            <a:r>
              <a:rPr lang="en-US" altLang="ko-KR" sz="2400" b="1" i="0" u="none" strike="noStrik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NHN </a:t>
            </a:r>
            <a:r>
              <a:rPr lang="en-US" sz="24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Injeinc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 합격</a:t>
            </a:r>
            <a:endParaRPr lang="en-US" sz="2400" b="1" i="0" u="none" strike="noStrik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6" name="TextBox 12">
            <a:extLst>
              <a:ext uri="{FF2B5EF4-FFF2-40B4-BE49-F238E27FC236}">
                <a16:creationId xmlns:a16="http://schemas.microsoft.com/office/drawing/2014/main" id="{1319DFC3-8913-4913-B6EE-06C195910EB9}"/>
              </a:ext>
            </a:extLst>
          </p:cNvPr>
          <p:cNvSpPr txBox="1"/>
          <p:nvPr/>
        </p:nvSpPr>
        <p:spPr>
          <a:xfrm>
            <a:off x="10632053" y="3497239"/>
            <a:ext cx="6245761" cy="8842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kumimoji="1" lang="en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NHN Cloud Veritas Backup(BaaS) </a:t>
            </a:r>
            <a:r>
              <a:rPr kumimoji="1"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서비스 </a:t>
            </a:r>
            <a:r>
              <a:rPr kumimoji="1" lang="ko-KR" alt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백엔드</a:t>
            </a:r>
            <a:r>
              <a:rPr kumimoji="1"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개발 및 리드 경험</a:t>
            </a:r>
            <a:endParaRPr kumimoji="1"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9" name="Picture 2" descr="NHN Cloud_Guide overview_VeritasBackup_800">
            <a:extLst>
              <a:ext uri="{FF2B5EF4-FFF2-40B4-BE49-F238E27FC236}">
                <a16:creationId xmlns:a16="http://schemas.microsoft.com/office/drawing/2014/main" id="{4345751B-5DD0-4128-B1E1-24D050389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348" y="4911663"/>
            <a:ext cx="6501407" cy="31073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2" name="그림 51" descr="텍스트, 인간의 얼굴, 사람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FADDCAA-7021-4819-BBCF-5CCE399D2BF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788" t="2571" r="11184" b="10344"/>
          <a:stretch/>
        </p:blipFill>
        <p:spPr>
          <a:xfrm>
            <a:off x="4542688" y="4911663"/>
            <a:ext cx="2394200" cy="3426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3" name="그림 52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8DD6480-5C8B-4A37-9E08-110F3D7B6A2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8371" b="3139"/>
          <a:stretch/>
        </p:blipFill>
        <p:spPr>
          <a:xfrm>
            <a:off x="7144941" y="4911663"/>
            <a:ext cx="3023220" cy="34178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3084EA4-005C-4A41-B77B-EBC648390C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7441" y="4911663"/>
            <a:ext cx="2943943" cy="43602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4" name="Picture 11">
            <a:extLst>
              <a:ext uri="{FF2B5EF4-FFF2-40B4-BE49-F238E27FC236}">
                <a16:creationId xmlns:a16="http://schemas.microsoft.com/office/drawing/2014/main" id="{377195D5-CEFD-48DE-A58E-3C86A11D5C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0981" y="3608286"/>
            <a:ext cx="711200" cy="711200"/>
          </a:xfrm>
          <a:prstGeom prst="rect">
            <a:avLst/>
          </a:prstGeom>
        </p:spPr>
      </p:pic>
      <p:pic>
        <p:nvPicPr>
          <p:cNvPr id="65" name="Picture 11">
            <a:extLst>
              <a:ext uri="{FF2B5EF4-FFF2-40B4-BE49-F238E27FC236}">
                <a16:creationId xmlns:a16="http://schemas.microsoft.com/office/drawing/2014/main" id="{F5F66538-B5B4-4771-9268-4CFCF8B389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9929" y="3608286"/>
            <a:ext cx="711200" cy="711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1695</Words>
  <Application>Microsoft Macintosh PowerPoint</Application>
  <PresentationFormat>사용자 지정</PresentationFormat>
  <Paragraphs>163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함초롬돋움</vt:lpstr>
      <vt:lpstr>Calibri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송학현</cp:lastModifiedBy>
  <cp:revision>158</cp:revision>
  <cp:lastPrinted>2025-03-19T07:09:25Z</cp:lastPrinted>
  <dcterms:created xsi:type="dcterms:W3CDTF">2006-08-16T00:00:00Z</dcterms:created>
  <dcterms:modified xsi:type="dcterms:W3CDTF">2025-03-25T14:07:27Z</dcterms:modified>
</cp:coreProperties>
</file>